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ags/tag2.xml" ContentType="application/vnd.openxmlformats-officedocument.presentationml.tags+xml"/>
  <Override PartName="/ppt/media/image5.jpg" ContentType="image/png"/>
  <Override PartName="/ppt/theme/theme2.xml" ContentType="application/vnd.openxmlformats-officedocument.theme+xml"/>
  <Override PartName="/ppt/tags/tag3.xml" ContentType="application/vnd.openxmlformats-officedocument.presentationml.tags+xml"/>
  <Override PartName="/ppt/notesSlides/notesSlide1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83" r:id="rId3"/>
    <p:sldId id="261" r:id="rId4"/>
    <p:sldId id="281" r:id="rId5"/>
    <p:sldId id="272" r:id="rId6"/>
    <p:sldId id="269" r:id="rId7"/>
    <p:sldId id="274" r:id="rId8"/>
    <p:sldId id="275" r:id="rId9"/>
    <p:sldId id="276" r:id="rId10"/>
    <p:sldId id="277" r:id="rId11"/>
    <p:sldId id="278" r:id="rId12"/>
    <p:sldId id="279" r:id="rId13"/>
    <p:sldId id="280" r:id="rId14"/>
    <p:sldId id="282" r:id="rId15"/>
    <p:sldId id="260" r:id="rId16"/>
  </p:sldIdLst>
  <p:sldSz cx="12192000" cy="6858000"/>
  <p:notesSz cx="6858000" cy="9144000"/>
  <p:embeddedFontLst>
    <p:embeddedFont>
      <p:font typeface="Cambria Math" panose="02040503050406030204" pitchFamily="18" charset="0"/>
      <p:regular r:id="rId18"/>
    </p:embeddedFont>
    <p:embeddedFont>
      <p:font typeface="Open Sans" panose="020B0604020202020204" charset="0"/>
      <p:regular r:id="rId19"/>
      <p:bold r:id="rId20"/>
      <p:italic r:id="rId21"/>
      <p:boldItalic r:id="rId22"/>
    </p:embeddedFont>
  </p:embeddedFontLst>
  <p:custDataLst>
    <p:tags r:id="rId23"/>
  </p:custData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2" pos="347" userDrawn="1">
          <p15:clr>
            <a:srgbClr val="000000"/>
          </p15:clr>
        </p15:guide>
        <p15:guide id="3" orient="horz" pos="1344" userDrawn="1">
          <p15:clr>
            <a:srgbClr val="A4A3A4"/>
          </p15:clr>
        </p15:guide>
        <p15:guide id="4" orient="horz" pos="98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5" roundtripDataSignature="AMtx7mg2fLzW2NWhC2ejww7VA5lENbgL/Q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3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713"/>
    <a:srgbClr val="00FA95"/>
    <a:srgbClr val="AD1515"/>
    <a:srgbClr val="0000FF"/>
    <a:srgbClr val="FFD90C"/>
    <a:srgbClr val="065CAB"/>
    <a:srgbClr val="FFA300"/>
    <a:srgbClr val="72FCC7"/>
    <a:srgbClr val="0046A2"/>
    <a:srgbClr val="D1D1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301B821-A1FF-4177-AEE7-76D212191A09}" styleName="Средний стиль 1 — акцент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115" autoAdjust="0"/>
    <p:restoredTop sz="94660" autoAdjust="0"/>
  </p:normalViewPr>
  <p:slideViewPr>
    <p:cSldViewPr snapToGrid="0">
      <p:cViewPr varScale="1">
        <p:scale>
          <a:sx n="86" d="100"/>
          <a:sy n="86" d="100"/>
        </p:scale>
        <p:origin x="780" y="90"/>
      </p:cViewPr>
      <p:guideLst>
        <p:guide pos="347"/>
        <p:guide orient="horz" pos="1344"/>
        <p:guide orient="horz" pos="98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customschemas.google.com/relationships/presentationmetadata" Target="meta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gs" Target="tags/tag1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jp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Титульный слайд" userDrawn="1">
  <p:cSld name="TITLE">
    <p:bg>
      <p:bgRef idx="1001">
        <a:schemeClr val="bg1"/>
      </p:bgRef>
    </p:bg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88;p1">
            <a:extLst>
              <a:ext uri="{FF2B5EF4-FFF2-40B4-BE49-F238E27FC236}">
                <a16:creationId xmlns:a16="http://schemas.microsoft.com/office/drawing/2014/main" id="{2D925FD8-DECC-4CD6-B8C0-B1ADCC5FA20A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t="16270" b="8845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B0283559-7C69-4037-A5DE-025458FA127C}"/>
              </a:ext>
            </a:extLst>
          </p:cNvPr>
          <p:cNvGrpSpPr/>
          <p:nvPr userDrawn="1"/>
        </p:nvGrpSpPr>
        <p:grpSpPr>
          <a:xfrm>
            <a:off x="694478" y="633067"/>
            <a:ext cx="9502816" cy="4706741"/>
            <a:chOff x="694478" y="633067"/>
            <a:chExt cx="9502816" cy="4706741"/>
          </a:xfrm>
        </p:grpSpPr>
        <p:pic>
          <p:nvPicPr>
            <p:cNvPr id="9" name="Google Shape;13;p5">
              <a:extLst>
                <a:ext uri="{FF2B5EF4-FFF2-40B4-BE49-F238E27FC236}">
                  <a16:creationId xmlns:a16="http://schemas.microsoft.com/office/drawing/2014/main" id="{2F2230A9-DF50-482B-98EE-86D3A472B57F}"/>
                </a:ext>
              </a:extLst>
            </p:cNvPr>
            <p:cNvPicPr preferRelativeResize="0"/>
            <p:nvPr userDrawn="1"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94481" y="633067"/>
              <a:ext cx="9502813" cy="470674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" name="Прямоугольник 9">
              <a:extLst>
                <a:ext uri="{FF2B5EF4-FFF2-40B4-BE49-F238E27FC236}">
                  <a16:creationId xmlns:a16="http://schemas.microsoft.com/office/drawing/2014/main" id="{8967D30A-87B4-4421-A52A-46DC79DD78AC}"/>
                </a:ext>
              </a:extLst>
            </p:cNvPr>
            <p:cNvSpPr/>
            <p:nvPr userDrawn="1"/>
          </p:nvSpPr>
          <p:spPr>
            <a:xfrm>
              <a:off x="694478" y="5306991"/>
              <a:ext cx="9502813" cy="28800"/>
            </a:xfrm>
            <a:prstGeom prst="rect">
              <a:avLst/>
            </a:prstGeom>
            <a:solidFill>
              <a:srgbClr val="E6E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20BDE73-1EE8-4C18-91ED-1CD26511FE5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157539" y="611835"/>
            <a:ext cx="2361600" cy="721959"/>
          </a:xfrm>
          <a:prstGeom prst="rect">
            <a:avLst/>
          </a:prstGeom>
        </p:spPr>
      </p:pic>
      <p:sp>
        <p:nvSpPr>
          <p:cNvPr id="4" name="Google Shape;11;p5">
            <a:extLst>
              <a:ext uri="{FF2B5EF4-FFF2-40B4-BE49-F238E27FC236}">
                <a16:creationId xmlns:a16="http://schemas.microsoft.com/office/drawing/2014/main" id="{E3BFA7FB-261D-418C-AB36-0AE52A4CC41D}"/>
              </a:ext>
            </a:extLst>
          </p:cNvPr>
          <p:cNvSpPr txBox="1">
            <a:spLocks noGrp="1"/>
          </p:cNvSpPr>
          <p:nvPr>
            <p:ph type="ctrTitle" hasCustomPrompt="1"/>
          </p:nvPr>
        </p:nvSpPr>
        <p:spPr>
          <a:xfrm>
            <a:off x="1078287" y="831273"/>
            <a:ext cx="9119010" cy="34166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Open Sans"/>
              <a:buNone/>
              <a:defRPr sz="4400" b="0">
                <a:solidFill>
                  <a:schemeClr val="lt1"/>
                </a:solidFill>
                <a:latin typeface="+mj-lt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ru-RU" dirty="0"/>
              <a:t>Заголовок слайда</a:t>
            </a:r>
            <a:endParaRPr dirty="0"/>
          </a:p>
        </p:txBody>
      </p:sp>
      <p:sp>
        <p:nvSpPr>
          <p:cNvPr id="5" name="Google Shape;12;p5">
            <a:extLst>
              <a:ext uri="{FF2B5EF4-FFF2-40B4-BE49-F238E27FC236}">
                <a16:creationId xmlns:a16="http://schemas.microsoft.com/office/drawing/2014/main" id="{84D6A78E-BD41-4E16-8DD7-8CD3958FF54B}"/>
              </a:ext>
            </a:extLst>
          </p:cNvPr>
          <p:cNvSpPr txBox="1">
            <a:spLocks noGrp="1"/>
          </p:cNvSpPr>
          <p:nvPr>
            <p:ph type="subTitle" idx="1" hasCustomPrompt="1"/>
          </p:nvPr>
        </p:nvSpPr>
        <p:spPr>
          <a:xfrm>
            <a:off x="1078286" y="4363657"/>
            <a:ext cx="9119010" cy="968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800"/>
              <a:buNone/>
              <a:defRPr sz="2800">
                <a:solidFill>
                  <a:schemeClr val="lt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  <a:sym typeface="Open Sans"/>
              </a:defRPr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 sz="1350"/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r>
              <a:rPr lang="ru-RU" dirty="0"/>
              <a:t>Подзаголовок слайда</a:t>
            </a:r>
            <a:endParaRPr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, подзаголовок и объект" userDrawn="1">
  <p:cSld name="Заголовок, подзаголовок и объект">
    <p:bg>
      <p:bgRef idx="1001">
        <a:schemeClr val="bg1"/>
      </p:bgRef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"/>
          <p:cNvSpPr txBox="1">
            <a:spLocks noGrp="1"/>
          </p:cNvSpPr>
          <p:nvPr>
            <p:ph type="body" idx="1" hasCustomPrompt="1"/>
          </p:nvPr>
        </p:nvSpPr>
        <p:spPr>
          <a:xfrm>
            <a:off x="558782" y="1778092"/>
            <a:ext cx="11196533" cy="44732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▪"/>
              <a:defRPr sz="2300"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355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30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30" name="Google Shape;30;p8"/>
          <p:cNvSpPr txBox="1">
            <a:spLocks noGrp="1"/>
          </p:cNvSpPr>
          <p:nvPr>
            <p:ph type="body" idx="2" hasCustomPrompt="1"/>
          </p:nvPr>
        </p:nvSpPr>
        <p:spPr>
          <a:xfrm>
            <a:off x="558782" y="1185979"/>
            <a:ext cx="11196533" cy="584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3200"/>
              <a:buNone/>
              <a:defRPr sz="2700">
                <a:solidFill>
                  <a:srgbClr val="F1BE29"/>
                </a:solidFill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2000"/>
              <a:buNone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ru-RU" dirty="0"/>
              <a:t>Текст слайда</a:t>
            </a:r>
          </a:p>
          <a:p>
            <a:endParaRPr dirty="0"/>
          </a:p>
        </p:txBody>
      </p:sp>
      <p:sp>
        <p:nvSpPr>
          <p:cNvPr id="6" name="Google Shape;83;p17">
            <a:extLst>
              <a:ext uri="{FF2B5EF4-FFF2-40B4-BE49-F238E27FC236}">
                <a16:creationId xmlns:a16="http://schemas.microsoft.com/office/drawing/2014/main" id="{464BD804-D61C-41D4-836A-3F0D5620725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олько заголовок" userDrawn="1">
  <p:cSld name="TITLE_ONLY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83;p17">
            <a:extLst>
              <a:ext uri="{FF2B5EF4-FFF2-40B4-BE49-F238E27FC236}">
                <a16:creationId xmlns:a16="http://schemas.microsoft.com/office/drawing/2014/main" id="{3C33CCE7-3AA5-4E4A-9FB4-1EE49FE9D89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 type="blank">
  <p:cSld name="BLANK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83;p17">
            <a:extLst>
              <a:ext uri="{FF2B5EF4-FFF2-40B4-BE49-F238E27FC236}">
                <a16:creationId xmlns:a16="http://schemas.microsoft.com/office/drawing/2014/main" id="{0CA1A5D0-6F6B-4B83-84EB-024B06E2BB7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, текст и объект" userDrawn="1">
  <p:cSld name="Заголовок, текст и объект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>
            <a:spLocks noGrp="1"/>
          </p:cNvSpPr>
          <p:nvPr>
            <p:ph type="body" idx="1" hasCustomPrompt="1"/>
          </p:nvPr>
        </p:nvSpPr>
        <p:spPr>
          <a:xfrm>
            <a:off x="5183187" y="1301263"/>
            <a:ext cx="6735185" cy="4908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▪"/>
              <a:defRPr sz="2300"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3619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100"/>
              <a:buChar char="▪"/>
              <a:defRPr sz="2100"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▪"/>
              <a:defRPr sz="1800"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▪"/>
              <a:defRPr sz="1500"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▪"/>
              <a:defRPr sz="1500"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82" name="Google Shape;82;p17"/>
          <p:cNvSpPr txBox="1">
            <a:spLocks noGrp="1"/>
          </p:cNvSpPr>
          <p:nvPr>
            <p:ph type="body" idx="2" hasCustomPrompt="1"/>
          </p:nvPr>
        </p:nvSpPr>
        <p:spPr>
          <a:xfrm>
            <a:off x="273628" y="1301263"/>
            <a:ext cx="4784147" cy="4908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▪"/>
              <a:defRPr sz="2300"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83" name="Google Shape;83;p17"/>
          <p:cNvSpPr txBox="1"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бъект с подписью" type="objTx">
  <p:cSld name="OBJECT_WITH_CAPTION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>
            <a:spLocks noGrp="1"/>
          </p:cNvSpPr>
          <p:nvPr>
            <p:ph type="title" hasCustomPrompt="1"/>
          </p:nvPr>
        </p:nvSpPr>
        <p:spPr>
          <a:xfrm>
            <a:off x="273628" y="1213658"/>
            <a:ext cx="4702029" cy="843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Open Sans"/>
              <a:buNone/>
              <a:defRPr sz="2700">
                <a:latin typeface="ALS Sector Bold" pitchFamily="2" charset="0"/>
                <a:ea typeface="Open Sans"/>
                <a:cs typeface="ALS Sector Bold" pitchFamily="2" charset="0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ru-RU" sz="2700" dirty="0"/>
              <a:t>Заголовок слайда</a:t>
            </a:r>
            <a:endParaRPr dirty="0"/>
          </a:p>
        </p:txBody>
      </p:sp>
      <p:sp>
        <p:nvSpPr>
          <p:cNvPr id="76" name="Google Shape;76;p16"/>
          <p:cNvSpPr txBox="1">
            <a:spLocks noGrp="1"/>
          </p:cNvSpPr>
          <p:nvPr>
            <p:ph type="body" idx="1" hasCustomPrompt="1"/>
          </p:nvPr>
        </p:nvSpPr>
        <p:spPr>
          <a:xfrm>
            <a:off x="5183187" y="311727"/>
            <a:ext cx="6735185" cy="55493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▪"/>
              <a:defRPr sz="2700">
                <a:latin typeface="ALS Sector Regular" panose="02000000000000000000" pitchFamily="2" charset="0"/>
                <a:cs typeface="ALS Sector Regular" panose="02000000000000000000" pitchFamily="2" charset="0"/>
              </a:defRPr>
            </a:lvl1pPr>
            <a:lvl2pPr marL="914400" lvl="1" indent="-3619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100"/>
              <a:buChar char="▪"/>
              <a:defRPr sz="2100"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▪"/>
              <a:defRPr sz="1800"/>
            </a:lvl3pPr>
            <a:lvl4pPr marL="1828800" lvl="3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▪"/>
              <a:defRPr sz="1500"/>
            </a:lvl4pPr>
            <a:lvl5pPr marL="2286000" lvl="4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▪"/>
              <a:defRPr sz="1500"/>
            </a:lvl5pPr>
            <a:lvl6pPr marL="2743200" lvl="5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77" name="Google Shape;77;p16"/>
          <p:cNvSpPr txBox="1">
            <a:spLocks noGrp="1"/>
          </p:cNvSpPr>
          <p:nvPr>
            <p:ph type="body" idx="2" hasCustomPrompt="1"/>
          </p:nvPr>
        </p:nvSpPr>
        <p:spPr>
          <a:xfrm>
            <a:off x="273628" y="2057400"/>
            <a:ext cx="4702029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▪"/>
              <a:defRPr sz="1300"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6" name="Google Shape;83;p17">
            <a:extLst>
              <a:ext uri="{FF2B5EF4-FFF2-40B4-BE49-F238E27FC236}">
                <a16:creationId xmlns:a16="http://schemas.microsoft.com/office/drawing/2014/main" id="{375ED264-9BE6-45D1-BEF5-3485B756C4E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исунок с подписью" type="picTx">
  <p:cSld name="PICTURE_WITH_CAPTION_TEXT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8"/>
          <p:cNvSpPr txBox="1">
            <a:spLocks noGrp="1"/>
          </p:cNvSpPr>
          <p:nvPr>
            <p:ph type="title" hasCustomPrompt="1"/>
          </p:nvPr>
        </p:nvSpPr>
        <p:spPr>
          <a:xfrm>
            <a:off x="322118" y="1197033"/>
            <a:ext cx="4449907" cy="8603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Open Sans"/>
              <a:buNone/>
              <a:defRPr sz="2700">
                <a:latin typeface="ALS Sector Bold" pitchFamily="2" charset="0"/>
                <a:ea typeface="Open Sans"/>
                <a:cs typeface="ALS Sector Bold" pitchFamily="2" charset="0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ru-RU" sz="2700" dirty="0"/>
              <a:t>Заголовок слайда</a:t>
            </a:r>
            <a:endParaRPr dirty="0"/>
          </a:p>
        </p:txBody>
      </p:sp>
      <p:sp>
        <p:nvSpPr>
          <p:cNvPr id="86" name="Google Shape;86;p18"/>
          <p:cNvSpPr>
            <a:spLocks noGrp="1"/>
          </p:cNvSpPr>
          <p:nvPr>
            <p:ph type="pic" idx="2" hasCustomPrompt="1"/>
          </p:nvPr>
        </p:nvSpPr>
        <p:spPr>
          <a:xfrm>
            <a:off x="5287096" y="238509"/>
            <a:ext cx="6582785" cy="5627304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29803"/>
              </a:srgbClr>
            </a:outerShdw>
          </a:effectLst>
        </p:spPr>
        <p:txBody>
          <a:bodyPr>
            <a:normAutofit/>
          </a:bodyPr>
          <a:lstStyle>
            <a:lvl1pPr>
              <a:defRPr sz="2300">
                <a:latin typeface="ALS Sector Regular" panose="02000000000000000000" pitchFamily="2" charset="0"/>
                <a:cs typeface="ALS Sector Regular" panose="02000000000000000000" pitchFamily="2" charset="0"/>
              </a:defRPr>
            </a:lvl1pPr>
          </a:lstStyle>
          <a:p>
            <a:r>
              <a:rPr lang="ru-RU" dirty="0"/>
              <a:t>Рисунок</a:t>
            </a:r>
          </a:p>
        </p:txBody>
      </p:sp>
      <p:sp>
        <p:nvSpPr>
          <p:cNvPr id="87" name="Google Shape;87;p18"/>
          <p:cNvSpPr txBox="1">
            <a:spLocks noGrp="1"/>
          </p:cNvSpPr>
          <p:nvPr>
            <p:ph type="body" idx="1" hasCustomPrompt="1"/>
          </p:nvPr>
        </p:nvSpPr>
        <p:spPr>
          <a:xfrm>
            <a:off x="322118" y="2057400"/>
            <a:ext cx="444990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76200" lvl="0" indent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None/>
              <a:defRPr sz="1300"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6" name="Google Shape;83;p17">
            <a:extLst>
              <a:ext uri="{FF2B5EF4-FFF2-40B4-BE49-F238E27FC236}">
                <a16:creationId xmlns:a16="http://schemas.microsoft.com/office/drawing/2014/main" id="{BB71C74F-A570-498D-A002-6D7C372C65B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крывающий слайд пустой" userDrawn="1">
  <p:cSld name="Закрывающий слайд пустой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88;p1">
            <a:extLst>
              <a:ext uri="{FF2B5EF4-FFF2-40B4-BE49-F238E27FC236}">
                <a16:creationId xmlns:a16="http://schemas.microsoft.com/office/drawing/2014/main" id="{12BBAE2F-1E25-4B32-9650-086D0CA2FEB3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t="16270" b="8845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B857A83-5237-42B9-BA8A-BF8F445C1D4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75410" y="2096584"/>
            <a:ext cx="1332000" cy="133200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DF32500-0827-4423-A3B8-9538CB7A7CD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278526" y="2042584"/>
            <a:ext cx="4710383" cy="144000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D5D1BD65-59E0-46AC-BC24-1B28D1FA30E4}"/>
              </a:ext>
            </a:extLst>
          </p:cNvPr>
          <p:cNvSpPr txBox="1"/>
          <p:nvPr userDrawn="1"/>
        </p:nvSpPr>
        <p:spPr>
          <a:xfrm>
            <a:off x="7849902" y="2522519"/>
            <a:ext cx="3048512" cy="480131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800" dirty="0">
                <a:solidFill>
                  <a:schemeClr val="bg1"/>
                </a:solidFill>
                <a:latin typeface="ALS Sector Bold" pitchFamily="2" charset="0"/>
                <a:ea typeface="Roboto Black" panose="02000000000000000000" pitchFamily="2" charset="0"/>
              </a:rPr>
              <a:t>do.bmstu.ru</a:t>
            </a:r>
            <a:endParaRPr lang="ru-RU" sz="2800" dirty="0">
              <a:solidFill>
                <a:schemeClr val="bg1"/>
              </a:solidFill>
              <a:latin typeface="ALS Sector Bold" pitchFamily="2" charset="0"/>
              <a:ea typeface="Roboto Black" panose="02000000000000000000" pitchFamily="2" charset="0"/>
            </a:endParaRPr>
          </a:p>
        </p:txBody>
      </p:sp>
      <p:sp>
        <p:nvSpPr>
          <p:cNvPr id="32" name="Прямоугольник 58">
            <a:extLst>
              <a:ext uri="{FF2B5EF4-FFF2-40B4-BE49-F238E27FC236}">
                <a16:creationId xmlns:a16="http://schemas.microsoft.com/office/drawing/2014/main" id="{046CF162-1BBC-4CF7-9474-D6A32C635F92}"/>
              </a:ext>
            </a:extLst>
          </p:cNvPr>
          <p:cNvSpPr/>
          <p:nvPr userDrawn="1"/>
        </p:nvSpPr>
        <p:spPr>
          <a:xfrm flipH="1">
            <a:off x="10711835" y="2096584"/>
            <a:ext cx="130790" cy="1332000"/>
          </a:xfrm>
          <a:custGeom>
            <a:avLst/>
            <a:gdLst>
              <a:gd name="connsiteX0" fmla="*/ 0 w 424732"/>
              <a:gd name="connsiteY0" fmla="*/ 0 h 424732"/>
              <a:gd name="connsiteX1" fmla="*/ 424732 w 424732"/>
              <a:gd name="connsiteY1" fmla="*/ 0 h 424732"/>
              <a:gd name="connsiteX2" fmla="*/ 424732 w 424732"/>
              <a:gd name="connsiteY2" fmla="*/ 424732 h 424732"/>
              <a:gd name="connsiteX3" fmla="*/ 0 w 424732"/>
              <a:gd name="connsiteY3" fmla="*/ 424732 h 424732"/>
              <a:gd name="connsiteX4" fmla="*/ 0 w 424732"/>
              <a:gd name="connsiteY4" fmla="*/ 0 h 424732"/>
              <a:gd name="connsiteX0" fmla="*/ 0 w 425450"/>
              <a:gd name="connsiteY0" fmla="*/ 0 h 424732"/>
              <a:gd name="connsiteX1" fmla="*/ 424732 w 425450"/>
              <a:gd name="connsiteY1" fmla="*/ 0 h 424732"/>
              <a:gd name="connsiteX2" fmla="*/ 425450 w 425450"/>
              <a:gd name="connsiteY2" fmla="*/ 238890 h 424732"/>
              <a:gd name="connsiteX3" fmla="*/ 424732 w 425450"/>
              <a:gd name="connsiteY3" fmla="*/ 424732 h 424732"/>
              <a:gd name="connsiteX4" fmla="*/ 0 w 425450"/>
              <a:gd name="connsiteY4" fmla="*/ 424732 h 424732"/>
              <a:gd name="connsiteX5" fmla="*/ 0 w 425450"/>
              <a:gd name="connsiteY5" fmla="*/ 0 h 424732"/>
              <a:gd name="connsiteX0" fmla="*/ 425450 w 516890"/>
              <a:gd name="connsiteY0" fmla="*/ 238890 h 424732"/>
              <a:gd name="connsiteX1" fmla="*/ 424732 w 516890"/>
              <a:gd name="connsiteY1" fmla="*/ 424732 h 424732"/>
              <a:gd name="connsiteX2" fmla="*/ 0 w 516890"/>
              <a:gd name="connsiteY2" fmla="*/ 424732 h 424732"/>
              <a:gd name="connsiteX3" fmla="*/ 0 w 516890"/>
              <a:gd name="connsiteY3" fmla="*/ 0 h 424732"/>
              <a:gd name="connsiteX4" fmla="*/ 424732 w 516890"/>
              <a:gd name="connsiteY4" fmla="*/ 0 h 424732"/>
              <a:gd name="connsiteX5" fmla="*/ 516890 w 516890"/>
              <a:gd name="connsiteY5" fmla="*/ 330330 h 424732"/>
              <a:gd name="connsiteX0" fmla="*/ 424732 w 516890"/>
              <a:gd name="connsiteY0" fmla="*/ 424732 h 424732"/>
              <a:gd name="connsiteX1" fmla="*/ 0 w 516890"/>
              <a:gd name="connsiteY1" fmla="*/ 424732 h 424732"/>
              <a:gd name="connsiteX2" fmla="*/ 0 w 516890"/>
              <a:gd name="connsiteY2" fmla="*/ 0 h 424732"/>
              <a:gd name="connsiteX3" fmla="*/ 424732 w 516890"/>
              <a:gd name="connsiteY3" fmla="*/ 0 h 424732"/>
              <a:gd name="connsiteX4" fmla="*/ 516890 w 516890"/>
              <a:gd name="connsiteY4" fmla="*/ 330330 h 424732"/>
              <a:gd name="connsiteX0" fmla="*/ 424732 w 424732"/>
              <a:gd name="connsiteY0" fmla="*/ 424732 h 424732"/>
              <a:gd name="connsiteX1" fmla="*/ 0 w 424732"/>
              <a:gd name="connsiteY1" fmla="*/ 424732 h 424732"/>
              <a:gd name="connsiteX2" fmla="*/ 0 w 424732"/>
              <a:gd name="connsiteY2" fmla="*/ 0 h 424732"/>
              <a:gd name="connsiteX3" fmla="*/ 424732 w 424732"/>
              <a:gd name="connsiteY3" fmla="*/ 0 h 424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4732" h="424732">
                <a:moveTo>
                  <a:pt x="424732" y="424732"/>
                </a:moveTo>
                <a:lnTo>
                  <a:pt x="0" y="424732"/>
                </a:lnTo>
                <a:lnTo>
                  <a:pt x="0" y="0"/>
                </a:lnTo>
                <a:lnTo>
                  <a:pt x="424732" y="0"/>
                </a:lnTo>
              </a:path>
            </a:pathLst>
          </a:cu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>
              <a:latin typeface="ALS Sector Regular" panose="02000000000000000000" pitchFamily="2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ags" Target="../tags/tag2.xml"/><Relationship Id="rId5" Type="http://schemas.openxmlformats.org/officeDocument/2006/relationships/slideLayout" Target="../slideLayouts/slideLayout5.xml"/><Relationship Id="rId10" Type="http://schemas.openxmlformats.org/officeDocument/2006/relationships/vmlDrawing" Target="../drawings/vmlDrawing1.v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hink-cell data - do not delete" hidden="1"/>
          <p:cNvGraphicFramePr>
            <a:graphicFrameLocks noChangeAspect="1"/>
          </p:cNvGraphicFramePr>
          <p:nvPr userDrawn="1">
            <p:custDataLst>
              <p:tags r:id="rId11"/>
            </p:custDataLst>
            <p:extLst>
              <p:ext uri="{D42A27DB-BD31-4B8C-83A1-F6EECF244321}">
                <p14:modId xmlns:p14="http://schemas.microsoft.com/office/powerpoint/2010/main" val="139912575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2" name="Слайд think-cell" r:id="rId12" imgW="306" imgH="306" progId="TCLayout.ActiveDocument.1">
                  <p:embed/>
                </p:oleObj>
              </mc:Choice>
              <mc:Fallback>
                <p:oleObj name="Слайд think-cell" r:id="rId12" imgW="306" imgH="30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E8EEF78-8EFF-47ED-8447-A3A1F67B89B9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420566" y="446017"/>
            <a:ext cx="2361600" cy="722882"/>
          </a:xfrm>
          <a:prstGeom prst="rect">
            <a:avLst/>
          </a:prstGeom>
        </p:spPr>
      </p:pic>
      <p:sp>
        <p:nvSpPr>
          <p:cNvPr id="7" name="Google Shape;7;p4"/>
          <p:cNvSpPr txBox="1">
            <a:spLocks noGrp="1"/>
          </p:cNvSpPr>
          <p:nvPr>
            <p:ph type="body" idx="1"/>
          </p:nvPr>
        </p:nvSpPr>
        <p:spPr>
          <a:xfrm>
            <a:off x="420566" y="1301777"/>
            <a:ext cx="11350868" cy="49247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810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▪"/>
              <a:defRPr sz="2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ru-RU" dirty="0"/>
              <a:t>Текст слайда</a:t>
            </a:r>
            <a:endParaRPr lang="en-US" sz="2300" dirty="0">
              <a:latin typeface="ALS Sector Regular" panose="02000000000000000000" pitchFamily="2" charset="0"/>
              <a:cs typeface="ALS Sector Regular" panose="02000000000000000000" pitchFamily="2" charset="0"/>
            </a:endParaRPr>
          </a:p>
          <a:p>
            <a:endParaRPr dirty="0"/>
          </a:p>
        </p:txBody>
      </p:sp>
      <p:sp>
        <p:nvSpPr>
          <p:cNvPr id="8" name="Google Shape;8;p4"/>
          <p:cNvSpPr txBox="1">
            <a:spLocks noGrp="1"/>
          </p:cNvSpPr>
          <p:nvPr>
            <p:ph type="sldNum" idx="12"/>
          </p:nvPr>
        </p:nvSpPr>
        <p:spPr>
          <a:xfrm>
            <a:off x="668287" y="6360806"/>
            <a:ext cx="83819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+mj-lt"/>
                <a:ea typeface="Open Sans"/>
                <a:cs typeface="Open Sans"/>
                <a:sym typeface="Open Sans"/>
              </a:defRPr>
            </a:lvl1pPr>
            <a:lvl2pPr marL="0" marR="0" lvl="1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fld id="{00000000-1234-1234-1234-123412341234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8" r:id="rId3"/>
    <p:sldLayoutId id="2147483659" r:id="rId4"/>
    <p:sldLayoutId id="2147483661" r:id="rId5"/>
    <p:sldLayoutId id="2147483660" r:id="rId6"/>
    <p:sldLayoutId id="2147483662" r:id="rId7"/>
    <p:sldLayoutId id="2147483651" r:id="rId8"/>
  </p:sldLayoutIdLst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L="76200" marR="0" lvl="0" indent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buNone/>
        <a:defRPr sz="2300" b="0" i="0" u="none" strike="noStrike" cap="none" baseline="0">
          <a:solidFill>
            <a:srgbClr val="000000"/>
          </a:solidFill>
          <a:latin typeface="+mn-lt"/>
          <a:ea typeface="ALS Sector Regular" panose="02000000000000000000" pitchFamily="2" charset="0"/>
          <a:cs typeface="ALS Sector Regular" panose="02000000000000000000" pitchFamily="2" charset="0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3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.bin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5.png"/><Relationship Id="rId2" Type="http://schemas.openxmlformats.org/officeDocument/2006/relationships/tags" Target="../tags/tag5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24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4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0.png"/><Relationship Id="rId2" Type="http://schemas.openxmlformats.org/officeDocument/2006/relationships/tags" Target="../tags/tag4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9.png"/><Relationship Id="rId5" Type="http://schemas.openxmlformats.org/officeDocument/2006/relationships/image" Target="../media/image1.emf"/><Relationship Id="rId10" Type="http://schemas.openxmlformats.org/officeDocument/2006/relationships/image" Target="../media/image23.png"/><Relationship Id="rId4" Type="http://schemas.openxmlformats.org/officeDocument/2006/relationships/oleObject" Target="../embeddings/oleObject3.bin"/><Relationship Id="rId9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hink-cell data - do not delete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50565887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7" name="Слайд think-cell" r:id="rId5" imgW="306" imgH="306" progId="TCLayout.ActiveDocument.1">
                  <p:embed/>
                </p:oleObj>
              </mc:Choice>
              <mc:Fallback>
                <p:oleObj name="Слайд think-cell" r:id="rId5" imgW="306" imgH="30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574598A-8D69-4EDC-8A16-7BF4EA8474C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vert="horz"/>
          <a:lstStyle/>
          <a:p>
            <a:r>
              <a:rPr lang="ru-RU" dirty="0"/>
              <a:t>Модель прогнозирования скорости транспортного потока</a:t>
            </a:r>
            <a:endParaRPr lang="ru-RU" dirty="0">
              <a:latin typeface="+mj-lt"/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0C45695-17CA-4F1C-9AC0-19290977FA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78287" y="4247909"/>
            <a:ext cx="9119010" cy="874168"/>
          </a:xfrm>
        </p:spPr>
        <p:txBody>
          <a:bodyPr/>
          <a:lstStyle/>
          <a:p>
            <a:r>
              <a:rPr lang="ru-RU" sz="2400" dirty="0" smtClean="0"/>
              <a:t>Слушатель:</a:t>
            </a:r>
          </a:p>
          <a:p>
            <a:r>
              <a:rPr lang="ru-RU" sz="2400" dirty="0" smtClean="0"/>
              <a:t>Воронин Вадим Николаевич</a:t>
            </a:r>
            <a:endParaRPr lang="en-US" sz="24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hink-cell data - do not delete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80541372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7" name="Слайд think-cell" r:id="rId4" imgW="306" imgH="306" progId="TCLayout.ActiveDocument.1">
                  <p:embed/>
                </p:oleObj>
              </mc:Choice>
              <mc:Fallback>
                <p:oleObj name="Слайд think-cell" r:id="rId4" imgW="306" imgH="30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Прямоугольник 1"/>
          <p:cNvSpPr/>
          <p:nvPr/>
        </p:nvSpPr>
        <p:spPr>
          <a:xfrm>
            <a:off x="8493171" y="1614278"/>
            <a:ext cx="3529323" cy="3486150"/>
          </a:xfrm>
          <a:prstGeom prst="rect">
            <a:avLst/>
          </a:prstGeom>
          <a:solidFill>
            <a:srgbClr val="FFD7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6555008-558A-4705-ADA6-A99A535D9A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10</a:t>
            </a:fld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56511" y="1552366"/>
            <a:ext cx="3815580" cy="3788710"/>
          </a:xfrm>
          <a:prstGeom prst="rect">
            <a:avLst/>
          </a:prstGeom>
        </p:spPr>
      </p:pic>
      <p:grpSp>
        <p:nvGrpSpPr>
          <p:cNvPr id="18" name="Группа 17">
            <a:extLst>
              <a:ext uri="{FF2B5EF4-FFF2-40B4-BE49-F238E27FC236}">
                <a16:creationId xmlns:a16="http://schemas.microsoft.com/office/drawing/2014/main" id="{F324A62E-A256-4354-8835-CFA3C09136B2}"/>
              </a:ext>
            </a:extLst>
          </p:cNvPr>
          <p:cNvGrpSpPr/>
          <p:nvPr/>
        </p:nvGrpSpPr>
        <p:grpSpPr>
          <a:xfrm>
            <a:off x="3167879" y="469293"/>
            <a:ext cx="5659597" cy="666000"/>
            <a:chOff x="1476753" y="3499669"/>
            <a:chExt cx="4619247" cy="666000"/>
          </a:xfrm>
        </p:grpSpPr>
        <p:sp>
          <p:nvSpPr>
            <p:cNvPr id="19" name="Прямоугольник 18">
              <a:extLst>
                <a:ext uri="{FF2B5EF4-FFF2-40B4-BE49-F238E27FC236}">
                  <a16:creationId xmlns:a16="http://schemas.microsoft.com/office/drawing/2014/main" id="{E589737A-BA23-46A0-A36B-BE16171D8E61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 smtClean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ALS Sector Bold" pitchFamily="2" charset="0"/>
                  <a:cs typeface="ALS Sector Bold" pitchFamily="2" charset="0"/>
                </a:rPr>
                <a:t>Случайный лес</a:t>
              </a:r>
              <a:endParaRPr lang="ru-RU" sz="2800" spc="180" dirty="0">
                <a:latin typeface="ALS Sector Bold" pitchFamily="2" charset="0"/>
                <a:cs typeface="ALS Sector Bold" pitchFamily="2" charset="0"/>
              </a:endParaRPr>
            </a:p>
          </p:txBody>
        </p:sp>
        <p:sp>
          <p:nvSpPr>
            <p:cNvPr id="20" name="Прямоугольник 58">
              <a:extLst>
                <a:ext uri="{FF2B5EF4-FFF2-40B4-BE49-F238E27FC236}">
                  <a16:creationId xmlns:a16="http://schemas.microsoft.com/office/drawing/2014/main" id="{1C3517E3-F6E0-4F52-AEE5-DC80364E562C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21" name="Прямоугольник 58">
              <a:extLst>
                <a:ext uri="{FF2B5EF4-FFF2-40B4-BE49-F238E27FC236}">
                  <a16:creationId xmlns:a16="http://schemas.microsoft.com/office/drawing/2014/main" id="{CEC88DFA-D330-4EAE-893E-A44623A39FD6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pic>
        <p:nvPicPr>
          <p:cNvPr id="10" name="Рисунок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3628" y="1552366"/>
            <a:ext cx="7824787" cy="415289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graphicFrame>
        <p:nvGraphicFramePr>
          <p:cNvPr id="22" name="Таблица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9008067"/>
              </p:ext>
            </p:extLst>
          </p:nvPr>
        </p:nvGraphicFramePr>
        <p:xfrm>
          <a:off x="8423031" y="5349288"/>
          <a:ext cx="3599463" cy="741680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2189284">
                  <a:extLst>
                    <a:ext uri="{9D8B030D-6E8A-4147-A177-3AD203B41FA5}">
                      <a16:colId xmlns:a16="http://schemas.microsoft.com/office/drawing/2014/main" val="2293947193"/>
                    </a:ext>
                  </a:extLst>
                </a:gridCol>
                <a:gridCol w="756139">
                  <a:extLst>
                    <a:ext uri="{9D8B030D-6E8A-4147-A177-3AD203B41FA5}">
                      <a16:colId xmlns:a16="http://schemas.microsoft.com/office/drawing/2014/main" val="3941288313"/>
                    </a:ext>
                  </a:extLst>
                </a:gridCol>
                <a:gridCol w="654040">
                  <a:extLst>
                    <a:ext uri="{9D8B030D-6E8A-4147-A177-3AD203B41FA5}">
                      <a16:colId xmlns:a16="http://schemas.microsoft.com/office/drawing/2014/main" val="1655838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Случайный</a:t>
                      </a:r>
                      <a:r>
                        <a:rPr lang="ru-RU" baseline="0" dirty="0" smtClean="0"/>
                        <a:t> лес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MAE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R^2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634703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b="1" dirty="0" smtClean="0"/>
                        <a:t>Число деревьев</a:t>
                      </a:r>
                      <a:r>
                        <a:rPr lang="ru-RU" b="1" baseline="0" dirty="0" smtClean="0"/>
                        <a:t> 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1,</a:t>
                      </a:r>
                      <a:r>
                        <a:rPr lang="ru-RU" b="1" dirty="0" smtClean="0"/>
                        <a:t>3</a:t>
                      </a:r>
                      <a:endParaRPr lang="ru-RU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0,7</a:t>
                      </a:r>
                      <a:r>
                        <a:rPr lang="ru-RU" b="1" dirty="0" smtClean="0"/>
                        <a:t>9</a:t>
                      </a:r>
                      <a:endParaRPr lang="ru-RU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373987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0025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6555008-558A-4705-ADA6-A99A535D9A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11</a:t>
            </a:fld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8"/>
              <p:cNvSpPr/>
              <p:nvPr/>
            </p:nvSpPr>
            <p:spPr>
              <a:xfrm>
                <a:off x="7356845" y="1591664"/>
                <a:ext cx="4511812" cy="31015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ru-RU">
                          <a:latin typeface="Cambria Math" panose="02040503050406030204" pitchFamily="18" charset="0"/>
                        </a:rPr>
                        <m:t>=1,04</m:t>
                      </m:r>
                      <m:sSup>
                        <m:sSup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ru-RU">
                              <a:latin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  <m:r>
                        <a:rPr lang="ru-RU">
                          <a:latin typeface="Cambria Math" panose="02040503050406030204" pitchFamily="18" charset="0"/>
                        </a:rPr>
                        <m:t>−1,07</m:t>
                      </m:r>
                      <m:sSup>
                        <m:sSup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ru-RU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ru-RU">
                          <a:latin typeface="Cambria Math" panose="02040503050406030204" pitchFamily="18" charset="0"/>
                        </a:rPr>
                        <m:t>+3,93</m:t>
                      </m:r>
                      <m:sSup>
                        <m:sSup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ru-RU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ru-RU">
                          <a:latin typeface="Cambria Math" panose="02040503050406030204" pitchFamily="18" charset="0"/>
                        </a:rPr>
                        <m:t>−5,35</m:t>
                      </m:r>
                      <m:sSup>
                        <m:sSup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ru-RU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>
                          <a:latin typeface="Cambria Math" panose="02040503050406030204" pitchFamily="18" charset="0"/>
                        </a:rPr>
                        <m:t>+1,67</m:t>
                      </m:r>
                      <m:r>
                        <a:rPr lang="ru-RU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ru-RU">
                          <a:latin typeface="Cambria Math" panose="02040503050406030204" pitchFamily="18" charset="0"/>
                        </a:rPr>
                        <m:t>+4,46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9" name="Прямоугольник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6845" y="1591664"/>
                <a:ext cx="4511812" cy="310150"/>
              </a:xfrm>
              <a:prstGeom prst="rect">
                <a:avLst/>
              </a:prstGeom>
              <a:blipFill>
                <a:blip r:embed="rId2"/>
                <a:stretch>
                  <a:fillRect b="-392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Google Shape;215;p9">
            <a:extLst>
              <a:ext uri="{FF2B5EF4-FFF2-40B4-BE49-F238E27FC236}">
                <a16:creationId xmlns:a16="http://schemas.microsoft.com/office/drawing/2014/main" id="{7057A822-034F-4B62-9A1A-674FAE24E888}"/>
              </a:ext>
            </a:extLst>
          </p:cNvPr>
          <p:cNvCxnSpPr>
            <a:cxnSpLocks/>
          </p:cNvCxnSpPr>
          <p:nvPr/>
        </p:nvCxnSpPr>
        <p:spPr>
          <a:xfrm>
            <a:off x="7451779" y="1901814"/>
            <a:ext cx="4303364" cy="0"/>
          </a:xfrm>
          <a:prstGeom prst="straightConnector1">
            <a:avLst/>
          </a:prstGeom>
          <a:noFill/>
          <a:ln w="28575" cap="flat" cmpd="sng">
            <a:solidFill>
              <a:srgbClr val="AD1515"/>
            </a:solidFill>
            <a:prstDash val="solid"/>
            <a:miter lim="800000"/>
            <a:headEnd type="none" w="sm" len="sm"/>
            <a:tailEnd type="none" w="sm" len="sm"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Прямоугольник 19"/>
              <p:cNvSpPr/>
              <p:nvPr/>
            </p:nvSpPr>
            <p:spPr>
              <a:xfrm>
                <a:off x="7236626" y="2321437"/>
                <a:ext cx="4303364" cy="52559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ru-RU">
                          <a:latin typeface="Cambria Math" panose="02040503050406030204" pitchFamily="18" charset="0"/>
                        </a:rPr>
                        <m:t>=−1,11</m:t>
                      </m:r>
                      <m:sSup>
                        <m:sSup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ru-RU">
                              <a:latin typeface="Cambria Math" panose="02040503050406030204" pitchFamily="18" charset="0"/>
                            </a:rPr>
                            <m:t>7</m:t>
                          </m:r>
                        </m:sup>
                      </m:sSup>
                      <m:r>
                        <a:rPr lang="ru-RU">
                          <a:latin typeface="Cambria Math" panose="02040503050406030204" pitchFamily="18" charset="0"/>
                        </a:rPr>
                        <m:t>+8,4</m:t>
                      </m:r>
                      <m:sSup>
                        <m:sSup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ru-RU">
                              <a:latin typeface="Cambria Math" panose="02040503050406030204" pitchFamily="18" charset="0"/>
                            </a:rPr>
                            <m:t>6</m:t>
                          </m:r>
                        </m:sup>
                      </m:sSup>
                      <m:r>
                        <a:rPr lang="ru-RU">
                          <a:latin typeface="Cambria Math" panose="02040503050406030204" pitchFamily="18" charset="0"/>
                        </a:rPr>
                        <m:t>−2,42</m:t>
                      </m:r>
                      <m:sSup>
                        <m:sSup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ru-RU">
                              <a:latin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  <m:r>
                        <a:rPr lang="ru-RU">
                          <a:latin typeface="Cambria Math" panose="02040503050406030204" pitchFamily="18" charset="0"/>
                        </a:rPr>
                        <m:t>+3,29</m:t>
                      </m:r>
                      <m:sSup>
                        <m:sSup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ru-RU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ru-RU">
                          <a:latin typeface="Cambria Math" panose="02040503050406030204" pitchFamily="18" charset="0"/>
                        </a:rPr>
                        <m:t>−1,91</m:t>
                      </m:r>
                      <m:sSup>
                        <m:sSup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ru-RU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i="1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>
                          <a:latin typeface="Cambria Math" panose="02040503050406030204" pitchFamily="18" charset="0"/>
                        </a:rPr>
                        <m:t>+1,32</m:t>
                      </m:r>
                      <m:sSup>
                        <m:sSup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ru-RU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>
                          <a:latin typeface="Cambria Math" panose="02040503050406030204" pitchFamily="18" charset="0"/>
                        </a:rPr>
                        <m:t>+1,16</m:t>
                      </m:r>
                      <m:r>
                        <a:rPr lang="ru-RU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ru-RU">
                          <a:latin typeface="Cambria Math" panose="02040503050406030204" pitchFamily="18" charset="0"/>
                        </a:rPr>
                        <m:t>+4,45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0" name="Прямоугольник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6626" y="2321437"/>
                <a:ext cx="4303364" cy="52559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Google Shape;215;p9">
            <a:extLst>
              <a:ext uri="{FF2B5EF4-FFF2-40B4-BE49-F238E27FC236}">
                <a16:creationId xmlns:a16="http://schemas.microsoft.com/office/drawing/2014/main" id="{7057A822-034F-4B62-9A1A-674FAE24E888}"/>
              </a:ext>
            </a:extLst>
          </p:cNvPr>
          <p:cNvCxnSpPr>
            <a:cxnSpLocks/>
          </p:cNvCxnSpPr>
          <p:nvPr/>
        </p:nvCxnSpPr>
        <p:spPr>
          <a:xfrm>
            <a:off x="7470359" y="2818722"/>
            <a:ext cx="4284784" cy="28308"/>
          </a:xfrm>
          <a:prstGeom prst="straightConnector1">
            <a:avLst/>
          </a:prstGeom>
          <a:noFill/>
          <a:ln w="28575" cap="flat" cmpd="sng">
            <a:solidFill>
              <a:srgbClr val="72FCC7"/>
            </a:solidFill>
            <a:prstDash val="solid"/>
            <a:miter lim="800000"/>
            <a:headEnd type="none" w="sm" len="sm"/>
            <a:tailEnd type="none" w="sm" len="sm"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Прямоугольник 23"/>
              <p:cNvSpPr/>
              <p:nvPr/>
            </p:nvSpPr>
            <p:spPr>
              <a:xfrm>
                <a:off x="7382225" y="3190595"/>
                <a:ext cx="4486432" cy="7410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ru-RU" b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ru-RU" b="0" i="1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ru-RU" b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ru-RU" b="0" i="1">
                          <a:latin typeface="Cambria Math" panose="02040503050406030204" pitchFamily="18" charset="0"/>
                        </a:rPr>
                        <m:t>85</m:t>
                      </m:r>
                      <m:sSup>
                        <m:sSup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b="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ru-RU" b="0" i="1">
                              <a:latin typeface="Cambria Math" panose="02040503050406030204" pitchFamily="18" charset="0"/>
                            </a:rPr>
                            <m:t>10</m:t>
                          </m:r>
                        </m:sup>
                      </m:sSup>
                      <m:r>
                        <a:rPr lang="ru-RU" b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ru-RU" b="0" i="1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ru-RU" b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ru-RU" b="0" i="1">
                          <a:latin typeface="Cambria Math" panose="02040503050406030204" pitchFamily="18" charset="0"/>
                        </a:rPr>
                        <m:t>39</m:t>
                      </m:r>
                      <m:sSup>
                        <m:sSup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b="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ru-RU" b="0" i="1">
                              <a:latin typeface="Cambria Math" panose="02040503050406030204" pitchFamily="18" charset="0"/>
                            </a:rPr>
                            <m:t>9</m:t>
                          </m:r>
                        </m:sup>
                      </m:sSup>
                      <m:r>
                        <a:rPr lang="ru-RU" b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ru-RU" b="0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ru-RU" b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ru-RU" b="0" i="1">
                          <a:latin typeface="Cambria Math" panose="02040503050406030204" pitchFamily="18" charset="0"/>
                        </a:rPr>
                        <m:t>7</m:t>
                      </m:r>
                      <m:sSup>
                        <m:sSup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b="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ru-RU" b="0" i="1">
                              <a:latin typeface="Cambria Math" panose="02040503050406030204" pitchFamily="18" charset="0"/>
                            </a:rPr>
                            <m:t>8</m:t>
                          </m:r>
                        </m:sup>
                      </m:sSup>
                      <m:r>
                        <a:rPr lang="ru-RU" b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ru-RU" b="0" i="1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ru-RU" b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ru-RU" b="0" i="1">
                          <a:latin typeface="Cambria Math" panose="02040503050406030204" pitchFamily="18" charset="0"/>
                        </a:rPr>
                        <m:t>69</m:t>
                      </m:r>
                      <m:sSup>
                        <m:sSup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b="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ru-RU" b="0" i="1">
                              <a:latin typeface="Cambria Math" panose="02040503050406030204" pitchFamily="18" charset="0"/>
                            </a:rPr>
                            <m:t>7</m:t>
                          </m:r>
                        </m:sup>
                      </m:sSup>
                    </m:oMath>
                  </m:oMathPara>
                </a14:m>
                <a:endParaRPr lang="en-US" i="1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b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ru-RU" b="0" i="1">
                          <a:latin typeface="Cambria Math" panose="02040503050406030204" pitchFamily="18" charset="0"/>
                        </a:rPr>
                        <m:t>7</m:t>
                      </m:r>
                      <m:r>
                        <a:rPr lang="ru-RU" b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ru-RU" b="0" i="1">
                          <a:latin typeface="Cambria Math" panose="02040503050406030204" pitchFamily="18" charset="0"/>
                        </a:rPr>
                        <m:t>67</m:t>
                      </m:r>
                      <m:sSup>
                        <m:sSup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b="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ru-RU" b="0" i="1">
                              <a:latin typeface="Cambria Math" panose="02040503050406030204" pitchFamily="18" charset="0"/>
                            </a:rPr>
                            <m:t>6</m:t>
                          </m:r>
                        </m:sup>
                      </m:sSup>
                      <m:r>
                        <a:rPr lang="ru-RU" b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ru-RU" b="0" i="1">
                          <a:latin typeface="Cambria Math" panose="02040503050406030204" pitchFamily="18" charset="0"/>
                        </a:rPr>
                        <m:t>7</m:t>
                      </m:r>
                      <m:r>
                        <a:rPr lang="ru-RU" b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ru-RU" b="0" i="1">
                          <a:latin typeface="Cambria Math" panose="02040503050406030204" pitchFamily="18" charset="0"/>
                        </a:rPr>
                        <m:t>54</m:t>
                      </m:r>
                      <m:sSup>
                        <m:sSup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b="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ru-RU" b="0" i="1">
                              <a:latin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  <m:r>
                        <a:rPr lang="ru-RU" b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ru-RU" b="0" i="1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ru-RU" b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ru-RU" b="0" i="1">
                          <a:latin typeface="Cambria Math" panose="02040503050406030204" pitchFamily="18" charset="0"/>
                        </a:rPr>
                        <m:t>29</m:t>
                      </m:r>
                      <m:sSup>
                        <m:sSup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b="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ru-RU" b="0" i="1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ru-RU" b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ru-RU" b="0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ru-RU" b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ru-RU" b="0" i="1">
                          <a:latin typeface="Cambria Math" panose="02040503050406030204" pitchFamily="18" charset="0"/>
                        </a:rPr>
                        <m:t>31</m:t>
                      </m:r>
                      <m:sSup>
                        <m:sSup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b="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ru-RU" b="0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i="1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b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ru-RU" b="0" i="1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ru-RU" b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ru-RU" b="0" i="1">
                          <a:latin typeface="Cambria Math" panose="02040503050406030204" pitchFamily="18" charset="0"/>
                        </a:rPr>
                        <m:t>11</m:t>
                      </m:r>
                      <m:sSup>
                        <m:sSup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b="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ru-RU" b="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b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ru-RU" b="0" i="1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ru-RU" b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ru-RU" b="0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ru-RU" b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ru-RU" b="0" i="1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ru-RU" b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ru-RU" b="0" i="1">
                          <a:latin typeface="Cambria Math" panose="02040503050406030204" pitchFamily="18" charset="0"/>
                        </a:rPr>
                        <m:t>46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4" name="Прямоугольник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2225" y="3190595"/>
                <a:ext cx="4486432" cy="74103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Google Shape;215;p9">
            <a:extLst>
              <a:ext uri="{FF2B5EF4-FFF2-40B4-BE49-F238E27FC236}">
                <a16:creationId xmlns:a16="http://schemas.microsoft.com/office/drawing/2014/main" id="{7057A822-034F-4B62-9A1A-674FAE24E888}"/>
              </a:ext>
            </a:extLst>
          </p:cNvPr>
          <p:cNvCxnSpPr>
            <a:cxnSpLocks/>
          </p:cNvCxnSpPr>
          <p:nvPr/>
        </p:nvCxnSpPr>
        <p:spPr>
          <a:xfrm>
            <a:off x="7486124" y="3964440"/>
            <a:ext cx="4269019" cy="28992"/>
          </a:xfrm>
          <a:prstGeom prst="straightConnector1">
            <a:avLst/>
          </a:prstGeom>
          <a:noFill/>
          <a:ln w="28575" cap="flat" cmpd="sng">
            <a:solidFill>
              <a:srgbClr val="FFA30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8" name="Прямоугольник 27"/>
          <p:cNvSpPr/>
          <p:nvPr/>
        </p:nvSpPr>
        <p:spPr>
          <a:xfrm>
            <a:off x="7356845" y="1591664"/>
            <a:ext cx="4511812" cy="411603"/>
          </a:xfrm>
          <a:prstGeom prst="rect">
            <a:avLst/>
          </a:prstGeom>
          <a:noFill/>
          <a:ln>
            <a:solidFill>
              <a:srgbClr val="065C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Прямоугольник 28"/>
          <p:cNvSpPr/>
          <p:nvPr/>
        </p:nvSpPr>
        <p:spPr>
          <a:xfrm>
            <a:off x="7382225" y="2223437"/>
            <a:ext cx="4486432" cy="734290"/>
          </a:xfrm>
          <a:prstGeom prst="rect">
            <a:avLst/>
          </a:prstGeom>
          <a:noFill/>
          <a:ln>
            <a:solidFill>
              <a:srgbClr val="065C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Прямоугольник 29"/>
          <p:cNvSpPr/>
          <p:nvPr/>
        </p:nvSpPr>
        <p:spPr>
          <a:xfrm>
            <a:off x="7382225" y="3177897"/>
            <a:ext cx="4486432" cy="923326"/>
          </a:xfrm>
          <a:prstGeom prst="rect">
            <a:avLst/>
          </a:prstGeom>
          <a:noFill/>
          <a:ln>
            <a:solidFill>
              <a:srgbClr val="065C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18" name="Группа 17">
            <a:extLst>
              <a:ext uri="{FF2B5EF4-FFF2-40B4-BE49-F238E27FC236}">
                <a16:creationId xmlns:a16="http://schemas.microsoft.com/office/drawing/2014/main" id="{F324A62E-A256-4354-8835-CFA3C09136B2}"/>
              </a:ext>
            </a:extLst>
          </p:cNvPr>
          <p:cNvGrpSpPr/>
          <p:nvPr/>
        </p:nvGrpSpPr>
        <p:grpSpPr>
          <a:xfrm>
            <a:off x="3167879" y="469293"/>
            <a:ext cx="5659597" cy="666000"/>
            <a:chOff x="1476753" y="3499669"/>
            <a:chExt cx="4619247" cy="666000"/>
          </a:xfrm>
        </p:grpSpPr>
        <p:sp>
          <p:nvSpPr>
            <p:cNvPr id="22" name="Прямоугольник 21">
              <a:extLst>
                <a:ext uri="{FF2B5EF4-FFF2-40B4-BE49-F238E27FC236}">
                  <a16:creationId xmlns:a16="http://schemas.microsoft.com/office/drawing/2014/main" id="{E589737A-BA23-46A0-A36B-BE16171D8E61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ALS Sector Bold" pitchFamily="2" charset="0"/>
                  <a:cs typeface="ALS Sector Bold" pitchFamily="2" charset="0"/>
                </a:rPr>
                <a:t>Полиномиальная регрессия</a:t>
              </a:r>
              <a:endParaRPr lang="ru-RU" sz="2800" spc="180" dirty="0">
                <a:latin typeface="ALS Sector Bold" pitchFamily="2" charset="0"/>
                <a:cs typeface="ALS Sector Bold" pitchFamily="2" charset="0"/>
              </a:endParaRPr>
            </a:p>
          </p:txBody>
        </p:sp>
        <p:sp>
          <p:nvSpPr>
            <p:cNvPr id="23" name="Прямоугольник 58">
              <a:extLst>
                <a:ext uri="{FF2B5EF4-FFF2-40B4-BE49-F238E27FC236}">
                  <a16:creationId xmlns:a16="http://schemas.microsoft.com/office/drawing/2014/main" id="{1C3517E3-F6E0-4F52-AEE5-DC80364E562C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26" name="Прямоугольник 58">
              <a:extLst>
                <a:ext uri="{FF2B5EF4-FFF2-40B4-BE49-F238E27FC236}">
                  <a16:creationId xmlns:a16="http://schemas.microsoft.com/office/drawing/2014/main" id="{CEC88DFA-D330-4EAE-893E-A44623A39FD6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pic>
        <p:nvPicPr>
          <p:cNvPr id="2" name="Рисунок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800" y="1332375"/>
            <a:ext cx="6555050" cy="479001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graphicFrame>
        <p:nvGraphicFramePr>
          <p:cNvPr id="5" name="Таблица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4750920"/>
              </p:ext>
            </p:extLst>
          </p:nvPr>
        </p:nvGraphicFramePr>
        <p:xfrm>
          <a:off x="7382225" y="4321393"/>
          <a:ext cx="4486432" cy="1483360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3027867">
                  <a:extLst>
                    <a:ext uri="{9D8B030D-6E8A-4147-A177-3AD203B41FA5}">
                      <a16:colId xmlns:a16="http://schemas.microsoft.com/office/drawing/2014/main" val="2293947193"/>
                    </a:ext>
                  </a:extLst>
                </a:gridCol>
                <a:gridCol w="838710">
                  <a:extLst>
                    <a:ext uri="{9D8B030D-6E8A-4147-A177-3AD203B41FA5}">
                      <a16:colId xmlns:a16="http://schemas.microsoft.com/office/drawing/2014/main" val="3941288313"/>
                    </a:ext>
                  </a:extLst>
                </a:gridCol>
                <a:gridCol w="619855">
                  <a:extLst>
                    <a:ext uri="{9D8B030D-6E8A-4147-A177-3AD203B41FA5}">
                      <a16:colId xmlns:a16="http://schemas.microsoft.com/office/drawing/2014/main" val="1655838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Полиномиальная регрессия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MAE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R^2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634703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b="1" dirty="0" smtClean="0"/>
                        <a:t>Степень полинома</a:t>
                      </a:r>
                      <a:r>
                        <a:rPr lang="ru-RU" b="1" baseline="0" dirty="0" smtClean="0"/>
                        <a:t> 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1,77</a:t>
                      </a:r>
                      <a:endParaRPr lang="ru-RU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0,77</a:t>
                      </a:r>
                      <a:endParaRPr lang="ru-RU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373987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b="1" dirty="0" smtClean="0"/>
                        <a:t>Степень полинома 7</a:t>
                      </a:r>
                      <a:endParaRPr lang="ru-RU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1,74</a:t>
                      </a:r>
                      <a:endParaRPr lang="ru-RU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0,78</a:t>
                      </a:r>
                      <a:endParaRPr lang="ru-RU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67924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b="1" dirty="0" smtClean="0"/>
                        <a:t>Степень полинома 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1,71</a:t>
                      </a:r>
                      <a:endParaRPr lang="ru-RU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0,79</a:t>
                      </a:r>
                      <a:endParaRPr lang="ru-RU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73145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59846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6555008-558A-4705-ADA6-A99A535D9A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12</a:t>
            </a:fld>
            <a:endParaRPr lang="ru-RU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314" y="2980592"/>
            <a:ext cx="3905717" cy="3030298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7309" y="1030032"/>
            <a:ext cx="7016599" cy="4053596"/>
          </a:xfrm>
          <a:prstGeom prst="rect">
            <a:avLst/>
          </a:prstGeom>
        </p:spPr>
      </p:pic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F324A62E-A256-4354-8835-CFA3C09136B2}"/>
              </a:ext>
            </a:extLst>
          </p:cNvPr>
          <p:cNvGrpSpPr/>
          <p:nvPr/>
        </p:nvGrpSpPr>
        <p:grpSpPr>
          <a:xfrm>
            <a:off x="3167880" y="469293"/>
            <a:ext cx="5096890" cy="666000"/>
            <a:chOff x="1476753" y="3499669"/>
            <a:chExt cx="4619247" cy="666000"/>
          </a:xfrm>
        </p:grpSpPr>
        <p:sp>
          <p:nvSpPr>
            <p:cNvPr id="18" name="Прямоугольник 17">
              <a:extLst>
                <a:ext uri="{FF2B5EF4-FFF2-40B4-BE49-F238E27FC236}">
                  <a16:creationId xmlns:a16="http://schemas.microsoft.com/office/drawing/2014/main" id="{E589737A-BA23-46A0-A36B-BE16171D8E61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ALS Sector Bold" pitchFamily="2" charset="0"/>
                  <a:cs typeface="ALS Sector Bold" pitchFamily="2" charset="0"/>
                </a:rPr>
                <a:t>Многослойная нейросеть</a:t>
              </a:r>
              <a:endParaRPr lang="ru-RU" sz="2800" spc="180" dirty="0">
                <a:latin typeface="ALS Sector Bold" pitchFamily="2" charset="0"/>
                <a:cs typeface="ALS Sector Bold" pitchFamily="2" charset="0"/>
              </a:endParaRPr>
            </a:p>
          </p:txBody>
        </p:sp>
        <p:sp>
          <p:nvSpPr>
            <p:cNvPr id="19" name="Прямоугольник 58">
              <a:extLst>
                <a:ext uri="{FF2B5EF4-FFF2-40B4-BE49-F238E27FC236}">
                  <a16:creationId xmlns:a16="http://schemas.microsoft.com/office/drawing/2014/main" id="{1C3517E3-F6E0-4F52-AEE5-DC80364E562C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20" name="Прямоугольник 58">
              <a:extLst>
                <a:ext uri="{FF2B5EF4-FFF2-40B4-BE49-F238E27FC236}">
                  <a16:creationId xmlns:a16="http://schemas.microsoft.com/office/drawing/2014/main" id="{CEC88DFA-D330-4EAE-893E-A44623A39FD6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graphicFrame>
        <p:nvGraphicFramePr>
          <p:cNvPr id="21" name="Таблица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9666511"/>
              </p:ext>
            </p:extLst>
          </p:nvPr>
        </p:nvGraphicFramePr>
        <p:xfrm>
          <a:off x="1241593" y="6010890"/>
          <a:ext cx="3584496" cy="642817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2664296">
                  <a:extLst>
                    <a:ext uri="{9D8B030D-6E8A-4147-A177-3AD203B41FA5}">
                      <a16:colId xmlns:a16="http://schemas.microsoft.com/office/drawing/2014/main" val="2293947193"/>
                    </a:ext>
                  </a:extLst>
                </a:gridCol>
                <a:gridCol w="920200">
                  <a:extLst>
                    <a:ext uri="{9D8B030D-6E8A-4147-A177-3AD203B41FA5}">
                      <a16:colId xmlns:a16="http://schemas.microsoft.com/office/drawing/2014/main" val="3941288313"/>
                    </a:ext>
                  </a:extLst>
                </a:gridCol>
              </a:tblGrid>
              <a:tr h="29580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DNN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MAE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63470381"/>
                  </a:ext>
                </a:extLst>
              </a:tr>
              <a:tr h="338017">
                <a:tc>
                  <a:txBody>
                    <a:bodyPr/>
                    <a:lstStyle/>
                    <a:p>
                      <a:pPr algn="ctr"/>
                      <a:r>
                        <a:rPr lang="ru-RU" b="1" baseline="0" dirty="0" smtClean="0"/>
                        <a:t>Один входной параметр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1,</a:t>
                      </a:r>
                      <a:r>
                        <a:rPr lang="ru-RU" b="1" dirty="0" smtClean="0"/>
                        <a:t>44</a:t>
                      </a:r>
                      <a:endParaRPr lang="ru-RU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37398721"/>
                  </a:ext>
                </a:extLst>
              </a:tr>
            </a:tbl>
          </a:graphicData>
        </a:graphic>
      </p:graphicFrame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1592" y="1335123"/>
            <a:ext cx="3584496" cy="164546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6821" y="5048749"/>
            <a:ext cx="4837573" cy="1660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903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6555008-558A-4705-ADA6-A99A535D9A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13</a:t>
            </a:fld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1400" y="1242692"/>
            <a:ext cx="4574416" cy="3549116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5778" y="1242692"/>
            <a:ext cx="3603338" cy="3549116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9421" y="1242692"/>
            <a:ext cx="4526121" cy="3549116"/>
          </a:xfrm>
          <a:prstGeom prst="rect">
            <a:avLst/>
          </a:prstGeom>
        </p:spPr>
      </p:pic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F324A62E-A256-4354-8835-CFA3C09136B2}"/>
              </a:ext>
            </a:extLst>
          </p:cNvPr>
          <p:cNvGrpSpPr/>
          <p:nvPr/>
        </p:nvGrpSpPr>
        <p:grpSpPr>
          <a:xfrm>
            <a:off x="3167880" y="469293"/>
            <a:ext cx="5079306" cy="666000"/>
            <a:chOff x="1476753" y="3499669"/>
            <a:chExt cx="4619247" cy="666000"/>
          </a:xfrm>
        </p:grpSpPr>
        <p:sp>
          <p:nvSpPr>
            <p:cNvPr id="18" name="Прямоугольник 17">
              <a:extLst>
                <a:ext uri="{FF2B5EF4-FFF2-40B4-BE49-F238E27FC236}">
                  <a16:creationId xmlns:a16="http://schemas.microsoft.com/office/drawing/2014/main" id="{E589737A-BA23-46A0-A36B-BE16171D8E61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 smtClean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ALS Sector Bold" pitchFamily="2" charset="0"/>
                  <a:cs typeface="ALS Sector Bold" pitchFamily="2" charset="0"/>
                </a:rPr>
                <a:t>Многослойная нейросеть</a:t>
              </a:r>
              <a:endParaRPr lang="ru-RU" sz="2800" spc="180" dirty="0">
                <a:latin typeface="ALS Sector Bold" pitchFamily="2" charset="0"/>
                <a:cs typeface="ALS Sector Bold" pitchFamily="2" charset="0"/>
              </a:endParaRPr>
            </a:p>
          </p:txBody>
        </p:sp>
        <p:sp>
          <p:nvSpPr>
            <p:cNvPr id="19" name="Прямоугольник 58">
              <a:extLst>
                <a:ext uri="{FF2B5EF4-FFF2-40B4-BE49-F238E27FC236}">
                  <a16:creationId xmlns:a16="http://schemas.microsoft.com/office/drawing/2014/main" id="{1C3517E3-F6E0-4F52-AEE5-DC80364E562C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20" name="Прямоугольник 58">
              <a:extLst>
                <a:ext uri="{FF2B5EF4-FFF2-40B4-BE49-F238E27FC236}">
                  <a16:creationId xmlns:a16="http://schemas.microsoft.com/office/drawing/2014/main" id="{CEC88DFA-D330-4EAE-893E-A44623A39FD6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graphicFrame>
        <p:nvGraphicFramePr>
          <p:cNvPr id="14" name="Таблица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4317777"/>
              </p:ext>
            </p:extLst>
          </p:nvPr>
        </p:nvGraphicFramePr>
        <p:xfrm>
          <a:off x="3599140" y="5067934"/>
          <a:ext cx="4648046" cy="741680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3454816">
                  <a:extLst>
                    <a:ext uri="{9D8B030D-6E8A-4147-A177-3AD203B41FA5}">
                      <a16:colId xmlns:a16="http://schemas.microsoft.com/office/drawing/2014/main" val="2293947193"/>
                    </a:ext>
                  </a:extLst>
                </a:gridCol>
                <a:gridCol w="1193230">
                  <a:extLst>
                    <a:ext uri="{9D8B030D-6E8A-4147-A177-3AD203B41FA5}">
                      <a16:colId xmlns:a16="http://schemas.microsoft.com/office/drawing/2014/main" val="394128831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DNN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MAE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634703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b="1" baseline="0" dirty="0" smtClean="0"/>
                        <a:t>Несколько входных параметров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1,</a:t>
                      </a:r>
                      <a:r>
                        <a:rPr lang="ru-RU" b="1" dirty="0" smtClean="0"/>
                        <a:t>49</a:t>
                      </a:r>
                      <a:endParaRPr lang="ru-RU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373987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69548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6555008-558A-4705-ADA6-A99A535D9A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14</a:t>
            </a:fld>
            <a:endParaRPr lang="ru-RU" dirty="0"/>
          </a:p>
        </p:txBody>
      </p: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F324A62E-A256-4354-8835-CFA3C09136B2}"/>
              </a:ext>
            </a:extLst>
          </p:cNvPr>
          <p:cNvGrpSpPr/>
          <p:nvPr/>
        </p:nvGrpSpPr>
        <p:grpSpPr>
          <a:xfrm>
            <a:off x="3167880" y="469293"/>
            <a:ext cx="5079306" cy="666000"/>
            <a:chOff x="1476753" y="3499669"/>
            <a:chExt cx="4619247" cy="666000"/>
          </a:xfrm>
        </p:grpSpPr>
        <p:sp>
          <p:nvSpPr>
            <p:cNvPr id="18" name="Прямоугольник 17">
              <a:extLst>
                <a:ext uri="{FF2B5EF4-FFF2-40B4-BE49-F238E27FC236}">
                  <a16:creationId xmlns:a16="http://schemas.microsoft.com/office/drawing/2014/main" id="{E589737A-BA23-46A0-A36B-BE16171D8E61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 smtClean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ALS Sector Bold" pitchFamily="2" charset="0"/>
                  <a:cs typeface="ALS Sector Bold" pitchFamily="2" charset="0"/>
                </a:rPr>
                <a:t>Оценка качества моделей</a:t>
              </a:r>
              <a:endParaRPr lang="ru-RU" sz="2800" spc="180" dirty="0">
                <a:latin typeface="ALS Sector Bold" pitchFamily="2" charset="0"/>
                <a:cs typeface="ALS Sector Bold" pitchFamily="2" charset="0"/>
              </a:endParaRPr>
            </a:p>
          </p:txBody>
        </p:sp>
        <p:sp>
          <p:nvSpPr>
            <p:cNvPr id="19" name="Прямоугольник 58">
              <a:extLst>
                <a:ext uri="{FF2B5EF4-FFF2-40B4-BE49-F238E27FC236}">
                  <a16:creationId xmlns:a16="http://schemas.microsoft.com/office/drawing/2014/main" id="{1C3517E3-F6E0-4F52-AEE5-DC80364E562C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20" name="Прямоугольник 58">
              <a:extLst>
                <a:ext uri="{FF2B5EF4-FFF2-40B4-BE49-F238E27FC236}">
                  <a16:creationId xmlns:a16="http://schemas.microsoft.com/office/drawing/2014/main" id="{CEC88DFA-D330-4EAE-893E-A44623A39FD6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graphicFrame>
        <p:nvGraphicFramePr>
          <p:cNvPr id="2" name="Таблица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6818810"/>
              </p:ext>
            </p:extLst>
          </p:nvPr>
        </p:nvGraphicFramePr>
        <p:xfrm>
          <a:off x="273628" y="1253241"/>
          <a:ext cx="11607801" cy="4978654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5588001">
                  <a:extLst>
                    <a:ext uri="{9D8B030D-6E8A-4147-A177-3AD203B41FA5}">
                      <a16:colId xmlns:a16="http://schemas.microsoft.com/office/drawing/2014/main" val="2550734989"/>
                    </a:ext>
                  </a:extLst>
                </a:gridCol>
                <a:gridCol w="3492500">
                  <a:extLst>
                    <a:ext uri="{9D8B030D-6E8A-4147-A177-3AD203B41FA5}">
                      <a16:colId xmlns:a16="http://schemas.microsoft.com/office/drawing/2014/main" val="1959025552"/>
                    </a:ext>
                  </a:extLst>
                </a:gridCol>
                <a:gridCol w="2527300">
                  <a:extLst>
                    <a:ext uri="{9D8B030D-6E8A-4147-A177-3AD203B41FA5}">
                      <a16:colId xmlns:a16="http://schemas.microsoft.com/office/drawing/2014/main" val="2231623934"/>
                    </a:ext>
                  </a:extLst>
                </a:gridCol>
              </a:tblGrid>
              <a:tr h="42986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Наименование модели</a:t>
                      </a:r>
                      <a:endParaRPr lang="ru-RU" b="1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Средняя абсолютная ошибка(</a:t>
                      </a:r>
                      <a:r>
                        <a:rPr lang="en-US" dirty="0" smtClean="0"/>
                        <a:t>MAE)	</a:t>
                      </a:r>
                      <a:endParaRPr lang="ru-RU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Коэффициент детерминации(</a:t>
                      </a:r>
                      <a:r>
                        <a:rPr lang="en-US" dirty="0" smtClean="0"/>
                        <a:t>R^2)</a:t>
                      </a:r>
                      <a:endParaRPr lang="ru-RU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5156851"/>
                  </a:ext>
                </a:extLst>
              </a:tr>
              <a:tr h="217678">
                <a:tc>
                  <a:txBody>
                    <a:bodyPr/>
                    <a:lstStyle/>
                    <a:p>
                      <a:pPr algn="ctr"/>
                      <a:r>
                        <a:rPr lang="ru-RU" sz="1200" b="1" dirty="0" smtClean="0"/>
                        <a:t>Линейная регрессия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3,19</a:t>
                      </a:r>
                      <a:endParaRPr lang="ru-RU" sz="12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chemeClr val="tx1"/>
                          </a:solidFill>
                        </a:rPr>
                        <a:t>0,13</a:t>
                      </a:r>
                      <a:endParaRPr lang="ru-RU" sz="12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44389433"/>
                  </a:ext>
                </a:extLst>
              </a:tr>
              <a:tr h="249621">
                <a:tc>
                  <a:txBody>
                    <a:bodyPr/>
                    <a:lstStyle/>
                    <a:p>
                      <a:pPr algn="ctr"/>
                      <a:r>
                        <a:rPr lang="ru-RU" sz="1200" b="1" dirty="0" smtClean="0"/>
                        <a:t>Множественная линейная регрессия	</a:t>
                      </a:r>
                      <a:endParaRPr lang="ru-RU" sz="12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1,58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0,71</a:t>
                      </a:r>
                      <a:endParaRPr lang="ru-RU" sz="12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1332103"/>
                  </a:ext>
                </a:extLst>
              </a:tr>
              <a:tr h="217678">
                <a:tc>
                  <a:txBody>
                    <a:bodyPr/>
                    <a:lstStyle/>
                    <a:p>
                      <a:pPr algn="ctr"/>
                      <a:r>
                        <a:rPr lang="en-US" sz="1200" b="1" u="none" strike="noStrike" cap="none" dirty="0" smtClean="0">
                          <a:effectLst/>
                          <a:sym typeface="Arial"/>
                        </a:rPr>
                        <a:t>(SVR) - </a:t>
                      </a:r>
                      <a:r>
                        <a:rPr lang="ru-RU" sz="1200" b="1" u="none" strike="noStrike" cap="none" dirty="0" smtClean="0">
                          <a:effectLst/>
                          <a:sym typeface="Arial"/>
                        </a:rPr>
                        <a:t>линейное ядро</a:t>
                      </a:r>
                      <a:endParaRPr lang="ru-RU" sz="12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3,19</a:t>
                      </a:r>
                      <a:endParaRPr lang="ru-RU" sz="12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rgbClr val="FF0000"/>
                          </a:solidFill>
                        </a:rPr>
                        <a:t>0,12</a:t>
                      </a:r>
                      <a:endParaRPr lang="ru-RU" sz="12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343651"/>
                  </a:ext>
                </a:extLst>
              </a:tr>
              <a:tr h="217678">
                <a:tc>
                  <a:txBody>
                    <a:bodyPr/>
                    <a:lstStyle/>
                    <a:p>
                      <a:pPr algn="ctr"/>
                      <a:r>
                        <a:rPr lang="en-US" sz="1200" b="1" u="none" strike="noStrike" cap="none" dirty="0" smtClean="0">
                          <a:effectLst/>
                          <a:sym typeface="Arial"/>
                        </a:rPr>
                        <a:t>(SVR) - </a:t>
                      </a:r>
                      <a:r>
                        <a:rPr lang="ru-RU" sz="1200" b="1" u="none" strike="noStrike" cap="none" dirty="0" smtClean="0">
                          <a:effectLst/>
                          <a:sym typeface="Arial"/>
                        </a:rPr>
                        <a:t>полиномиальное ядро</a:t>
                      </a:r>
                      <a:endParaRPr lang="ru-RU" sz="12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rgbClr val="FF0000"/>
                          </a:solidFill>
                        </a:rPr>
                        <a:t>3,40</a:t>
                      </a:r>
                      <a:endParaRPr lang="ru-RU" sz="12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ru-RU" sz="12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5717145"/>
                  </a:ext>
                </a:extLst>
              </a:tr>
              <a:tr h="21767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(SVR) - </a:t>
                      </a:r>
                      <a:r>
                        <a:rPr lang="ru-RU" sz="1200" b="1" dirty="0" smtClean="0"/>
                        <a:t>ядро </a:t>
                      </a:r>
                      <a:r>
                        <a:rPr lang="en-US" sz="1200" b="1" dirty="0" smtClean="0"/>
                        <a:t>RBF	</a:t>
                      </a:r>
                      <a:endParaRPr lang="ru-RU" sz="12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rgbClr val="00B050"/>
                          </a:solidFill>
                        </a:rPr>
                        <a:t>1,28</a:t>
                      </a:r>
                      <a:endParaRPr lang="ru-RU" sz="1200" b="1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0,74</a:t>
                      </a:r>
                      <a:endParaRPr lang="ru-RU" sz="12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1162574"/>
                  </a:ext>
                </a:extLst>
              </a:tr>
              <a:tr h="249621">
                <a:tc>
                  <a:txBody>
                    <a:bodyPr/>
                    <a:lstStyle/>
                    <a:p>
                      <a:pPr algn="ctr"/>
                      <a:r>
                        <a:rPr lang="ru-RU" sz="1200" b="1" dirty="0" smtClean="0"/>
                        <a:t>Регрессия </a:t>
                      </a:r>
                      <a:r>
                        <a:rPr lang="en-US" sz="1200" b="1" dirty="0" smtClean="0"/>
                        <a:t>k-</a:t>
                      </a:r>
                      <a:r>
                        <a:rPr lang="ru-RU" sz="1200" b="1" dirty="0" smtClean="0"/>
                        <a:t>ближайших соседей	</a:t>
                      </a:r>
                      <a:endParaRPr lang="ru-RU" sz="12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1,61</a:t>
                      </a:r>
                      <a:endParaRPr lang="ru-RU" sz="12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0,71</a:t>
                      </a:r>
                      <a:endParaRPr lang="ru-RU" sz="12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66848999"/>
                  </a:ext>
                </a:extLst>
              </a:tr>
              <a:tr h="249621">
                <a:tc>
                  <a:txBody>
                    <a:bodyPr/>
                    <a:lstStyle/>
                    <a:p>
                      <a:pPr algn="ctr"/>
                      <a:r>
                        <a:rPr lang="ru-RU" sz="1200" b="1" dirty="0" smtClean="0"/>
                        <a:t>Дерево решений - глубина дерева = 2	</a:t>
                      </a:r>
                      <a:endParaRPr lang="ru-RU" sz="12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1,68</a:t>
                      </a:r>
                      <a:endParaRPr lang="ru-RU" sz="12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0,62</a:t>
                      </a:r>
                      <a:endParaRPr lang="ru-RU" sz="12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5289495"/>
                  </a:ext>
                </a:extLst>
              </a:tr>
              <a:tr h="249621">
                <a:tc>
                  <a:txBody>
                    <a:bodyPr/>
                    <a:lstStyle/>
                    <a:p>
                      <a:pPr algn="ctr"/>
                      <a:r>
                        <a:rPr lang="ru-RU" sz="1200" b="1" dirty="0" smtClean="0"/>
                        <a:t>Дерево решений - глубина дерева = 3	</a:t>
                      </a:r>
                      <a:endParaRPr lang="ru-RU" sz="12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1,59</a:t>
                      </a:r>
                      <a:endParaRPr lang="ru-RU" sz="12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0,69</a:t>
                      </a:r>
                      <a:endParaRPr lang="ru-RU" sz="12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47744145"/>
                  </a:ext>
                </a:extLst>
              </a:tr>
              <a:tr h="249621">
                <a:tc>
                  <a:txBody>
                    <a:bodyPr/>
                    <a:lstStyle/>
                    <a:p>
                      <a:pPr algn="ctr"/>
                      <a:r>
                        <a:rPr lang="ru-RU" sz="1200" b="1" u="none" strike="noStrike" cap="none" dirty="0" smtClean="0">
                          <a:effectLst/>
                          <a:sym typeface="Arial"/>
                        </a:rPr>
                        <a:t>Дерево решений - глубина дерева = 4</a:t>
                      </a:r>
                      <a:endParaRPr lang="ru-RU" sz="12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1,42</a:t>
                      </a:r>
                      <a:endParaRPr lang="ru-RU" sz="12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0,76</a:t>
                      </a:r>
                      <a:endParaRPr lang="ru-RU" sz="12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3325189"/>
                  </a:ext>
                </a:extLst>
              </a:tr>
              <a:tr h="249621">
                <a:tc>
                  <a:txBody>
                    <a:bodyPr/>
                    <a:lstStyle/>
                    <a:p>
                      <a:pPr algn="ctr"/>
                      <a:r>
                        <a:rPr lang="ru-RU" sz="1200" b="1" u="none" strike="noStrike" cap="none" dirty="0" smtClean="0">
                          <a:effectLst/>
                          <a:sym typeface="Arial"/>
                        </a:rPr>
                        <a:t>Дерево решений - глубина дерева = 5</a:t>
                      </a:r>
                      <a:endParaRPr lang="ru-RU" sz="12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1,32</a:t>
                      </a:r>
                      <a:endParaRPr lang="ru-RU" sz="12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0,78</a:t>
                      </a:r>
                      <a:endParaRPr lang="ru-RU" sz="12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03158265"/>
                  </a:ext>
                </a:extLst>
              </a:tr>
              <a:tr h="217678">
                <a:tc>
                  <a:txBody>
                    <a:bodyPr/>
                    <a:lstStyle/>
                    <a:p>
                      <a:pPr algn="ctr"/>
                      <a:r>
                        <a:rPr lang="ru-RU" sz="1200" b="1" u="none" strike="noStrike" cap="none" dirty="0" smtClean="0">
                          <a:effectLst/>
                          <a:sym typeface="Arial"/>
                        </a:rPr>
                        <a:t>Случайный лес</a:t>
                      </a:r>
                      <a:endParaRPr lang="ru-RU" sz="12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rgbClr val="00B050"/>
                          </a:solidFill>
                        </a:rPr>
                        <a:t>1,30</a:t>
                      </a:r>
                      <a:endParaRPr lang="ru-RU" sz="1200" b="1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rgbClr val="00B050"/>
                          </a:solidFill>
                        </a:rPr>
                        <a:t>0,79</a:t>
                      </a:r>
                      <a:endParaRPr lang="ru-RU" sz="1200" b="1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40887979"/>
                  </a:ext>
                </a:extLst>
              </a:tr>
              <a:tr h="249621">
                <a:tc>
                  <a:txBody>
                    <a:bodyPr/>
                    <a:lstStyle/>
                    <a:p>
                      <a:pPr algn="ctr"/>
                      <a:r>
                        <a:rPr lang="ru-RU" sz="1200" b="1" dirty="0" smtClean="0"/>
                        <a:t>Полиномиальная регрессия - степень = 5	</a:t>
                      </a:r>
                      <a:endParaRPr lang="ru-RU" sz="12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1,77</a:t>
                      </a:r>
                      <a:endParaRPr lang="ru-RU" sz="12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0,77</a:t>
                      </a:r>
                      <a:endParaRPr lang="ru-RU" sz="12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2941481"/>
                  </a:ext>
                </a:extLst>
              </a:tr>
              <a:tr h="249621">
                <a:tc>
                  <a:txBody>
                    <a:bodyPr/>
                    <a:lstStyle/>
                    <a:p>
                      <a:pPr algn="ctr"/>
                      <a:r>
                        <a:rPr lang="ru-RU" sz="1200" b="1" dirty="0" smtClean="0"/>
                        <a:t>Полиномиальная регрессия - степень = 7</a:t>
                      </a:r>
                      <a:endParaRPr lang="ru-RU" sz="12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1,74</a:t>
                      </a:r>
                      <a:endParaRPr lang="ru-RU" sz="12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0,78</a:t>
                      </a:r>
                      <a:endParaRPr lang="ru-RU" sz="12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5602796"/>
                  </a:ext>
                </a:extLst>
              </a:tr>
              <a:tr h="249621">
                <a:tc>
                  <a:txBody>
                    <a:bodyPr/>
                    <a:lstStyle/>
                    <a:p>
                      <a:pPr algn="ctr"/>
                      <a:r>
                        <a:rPr lang="ru-RU" sz="1200" b="1" dirty="0" smtClean="0"/>
                        <a:t>Полиномиальная регрессия - степень = 10</a:t>
                      </a:r>
                      <a:endParaRPr lang="ru-RU" sz="12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1,71</a:t>
                      </a:r>
                      <a:endParaRPr lang="ru-RU" sz="12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rgbClr val="00B050"/>
                          </a:solidFill>
                        </a:rPr>
                        <a:t>0,79</a:t>
                      </a:r>
                      <a:endParaRPr lang="ru-RU" sz="1200" b="1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0733030"/>
                  </a:ext>
                </a:extLst>
              </a:tr>
              <a:tr h="249621">
                <a:tc>
                  <a:txBody>
                    <a:bodyPr/>
                    <a:lstStyle/>
                    <a:p>
                      <a:pPr algn="ctr"/>
                      <a:r>
                        <a:rPr lang="ru-RU" sz="1200" b="1" dirty="0" smtClean="0"/>
                        <a:t>DNN с одним входным параметром</a:t>
                      </a:r>
                      <a:endParaRPr lang="ru-RU" sz="12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1,44</a:t>
                      </a:r>
                      <a:endParaRPr lang="ru-RU" sz="12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-</a:t>
                      </a:r>
                      <a:endParaRPr lang="ru-RU" sz="12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9861028"/>
                  </a:ext>
                </a:extLst>
              </a:tr>
              <a:tr h="345694">
                <a:tc>
                  <a:txBody>
                    <a:bodyPr/>
                    <a:lstStyle/>
                    <a:p>
                      <a:pPr algn="ctr"/>
                      <a:r>
                        <a:rPr lang="ru-RU" sz="1200" b="1" dirty="0" smtClean="0"/>
                        <a:t>DNN с несколькими входными параметрами	</a:t>
                      </a:r>
                      <a:endParaRPr lang="ru-RU" sz="12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1,</a:t>
                      </a:r>
                      <a:r>
                        <a:rPr lang="ru-RU" sz="1200" b="1" dirty="0" smtClean="0"/>
                        <a:t>65</a:t>
                      </a:r>
                      <a:endParaRPr lang="ru-RU" sz="12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b="1" dirty="0" smtClean="0"/>
                        <a:t>0,70</a:t>
                      </a:r>
                      <a:endParaRPr lang="ru-RU" sz="12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34188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51473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9A68FC8-8839-4BD0-A8B6-0C8B1924A8F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2</a:t>
            </a:fld>
            <a:endParaRPr lang="ru-RU" dirty="0"/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B431A07B-4120-45A8-87F5-FD0B7543B02C}"/>
              </a:ext>
            </a:extLst>
          </p:cNvPr>
          <p:cNvGrpSpPr/>
          <p:nvPr/>
        </p:nvGrpSpPr>
        <p:grpSpPr>
          <a:xfrm>
            <a:off x="2857500" y="464702"/>
            <a:ext cx="9239249" cy="670591"/>
            <a:chOff x="1476753" y="3495078"/>
            <a:chExt cx="4619247" cy="670591"/>
          </a:xfrm>
        </p:grpSpPr>
        <p:sp>
          <p:nvSpPr>
            <p:cNvPr id="9" name="Прямоугольник 8">
              <a:extLst>
                <a:ext uri="{FF2B5EF4-FFF2-40B4-BE49-F238E27FC236}">
                  <a16:creationId xmlns:a16="http://schemas.microsoft.com/office/drawing/2014/main" id="{B408C17F-C4A9-45C8-85FF-C29DBCECDC7D}"/>
                </a:ext>
              </a:extLst>
            </p:cNvPr>
            <p:cNvSpPr/>
            <p:nvPr/>
          </p:nvSpPr>
          <p:spPr>
            <a:xfrm>
              <a:off x="1476753" y="3495078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800" spc="180" dirty="0" smtClean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ALS Sector Bold" pitchFamily="2" charset="0"/>
                  <a:cs typeface="ALS Sector Bold" pitchFamily="2" charset="0"/>
                </a:rPr>
                <a:t>Использование АСУДД и ИТС для борьбы с транспортными заторами </a:t>
              </a:r>
              <a:endParaRPr lang="ru-RU" sz="1800" spc="180" dirty="0">
                <a:latin typeface="ALS Sector Bold" pitchFamily="2" charset="0"/>
                <a:cs typeface="ALS Sector Bold" pitchFamily="2" charset="0"/>
              </a:endParaRPr>
            </a:p>
          </p:txBody>
        </p:sp>
        <p:sp>
          <p:nvSpPr>
            <p:cNvPr id="11" name="Прямоугольник 58">
              <a:extLst>
                <a:ext uri="{FF2B5EF4-FFF2-40B4-BE49-F238E27FC236}">
                  <a16:creationId xmlns:a16="http://schemas.microsoft.com/office/drawing/2014/main" id="{8A2D04C4-68FF-4B8C-B3A7-621C55C3D8E2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12" name="Прямоугольник 58">
              <a:extLst>
                <a:ext uri="{FF2B5EF4-FFF2-40B4-BE49-F238E27FC236}">
                  <a16:creationId xmlns:a16="http://schemas.microsoft.com/office/drawing/2014/main" id="{9DDB7652-1549-4D3B-8E35-D14E582606C3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sp>
        <p:nvSpPr>
          <p:cNvPr id="17" name="Google Shape;125;p4">
            <a:extLst>
              <a:ext uri="{FF2B5EF4-FFF2-40B4-BE49-F238E27FC236}">
                <a16:creationId xmlns:a16="http://schemas.microsoft.com/office/drawing/2014/main" id="{60669A83-F90E-4A4C-BA00-13CC73D4042F}"/>
              </a:ext>
            </a:extLst>
          </p:cNvPr>
          <p:cNvSpPr/>
          <p:nvPr/>
        </p:nvSpPr>
        <p:spPr>
          <a:xfrm>
            <a:off x="7054270" y="1383001"/>
            <a:ext cx="4706785" cy="1600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>
                <a:solidFill>
                  <a:srgbClr val="262626"/>
                </a:solidFill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</a:rPr>
              <a:t>В рамках данного проекта был определен участок СЗХ – Большая Академическая улица, протяженностью 4,2 км. </a:t>
            </a: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>
                <a:solidFill>
                  <a:srgbClr val="262626"/>
                </a:solidFill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rPr>
              <a:t>На участке находится 7 транспортных узлов со светофорным регулированием. Исходные данные скорости были получены с 8 комплексов фотовидеофиксации за период  с 01.07.24 – 21.07.24. </a:t>
            </a:r>
            <a:endParaRPr dirty="0">
              <a:solidFill>
                <a:srgbClr val="262626"/>
              </a:solidFill>
              <a:latin typeface="ALS Sector Regular" panose="02000000000000000000" pitchFamily="2" charset="0"/>
              <a:ea typeface="Open Sans"/>
              <a:cs typeface="ALS Sector Regular" panose="02000000000000000000" pitchFamily="2" charset="0"/>
              <a:sym typeface="Open Sans"/>
            </a:endParaRPr>
          </a:p>
        </p:txBody>
      </p:sp>
      <p:pic>
        <p:nvPicPr>
          <p:cNvPr id="18" name="Рисунок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3428" y="3180440"/>
            <a:ext cx="2304235" cy="238508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9" name="Рисунок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3983" y="3180440"/>
            <a:ext cx="2177844" cy="239603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0" name="Google Shape;125;p4">
            <a:extLst>
              <a:ext uri="{FF2B5EF4-FFF2-40B4-BE49-F238E27FC236}">
                <a16:creationId xmlns:a16="http://schemas.microsoft.com/office/drawing/2014/main" id="{60669A83-F90E-4A4C-BA00-13CC73D4042F}"/>
              </a:ext>
            </a:extLst>
          </p:cNvPr>
          <p:cNvSpPr/>
          <p:nvPr/>
        </p:nvSpPr>
        <p:spPr>
          <a:xfrm>
            <a:off x="642551" y="1256354"/>
            <a:ext cx="5975790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>
                <a:solidFill>
                  <a:srgbClr val="262626"/>
                </a:solidFill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</a:rPr>
              <a:t>Одним из эффективных методов борьбы с транспортными заторами, является внедрение адаптированного координированного светофорного регулирования.  </a:t>
            </a:r>
            <a:endParaRPr dirty="0">
              <a:solidFill>
                <a:srgbClr val="262626"/>
              </a:solidFill>
              <a:latin typeface="ALS Sector Regular" panose="02000000000000000000" pitchFamily="2" charset="0"/>
              <a:ea typeface="Open Sans"/>
              <a:cs typeface="ALS Sector Regular" panose="02000000000000000000" pitchFamily="2" charset="0"/>
              <a:sym typeface="Open Sans"/>
            </a:endParaRPr>
          </a:p>
        </p:txBody>
      </p:sp>
      <p:sp>
        <p:nvSpPr>
          <p:cNvPr id="21" name="Google Shape;125;p4">
            <a:extLst>
              <a:ext uri="{FF2B5EF4-FFF2-40B4-BE49-F238E27FC236}">
                <a16:creationId xmlns:a16="http://schemas.microsoft.com/office/drawing/2014/main" id="{60669A83-F90E-4A4C-BA00-13CC73D4042F}"/>
              </a:ext>
            </a:extLst>
          </p:cNvPr>
          <p:cNvSpPr/>
          <p:nvPr/>
        </p:nvSpPr>
        <p:spPr>
          <a:xfrm>
            <a:off x="670638" y="5576473"/>
            <a:ext cx="6511211" cy="954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>
                <a:solidFill>
                  <a:srgbClr val="262626"/>
                </a:solidFill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rPr>
              <a:t>Входные данные для построения графика координации:</a:t>
            </a:r>
          </a:p>
          <a:p>
            <a:pPr marL="285750" marR="0" lvl="0" indent="-2857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rgbClr val="262626"/>
                </a:solidFill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rPr>
              <a:t>Геометрические параметры УДС</a:t>
            </a:r>
          </a:p>
          <a:p>
            <a:pPr marL="285750" marR="0" lvl="0" indent="-2857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rgbClr val="262626"/>
                </a:solidFill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rPr>
              <a:t>Светофорные циклы транспортных узлов</a:t>
            </a:r>
          </a:p>
          <a:p>
            <a:pPr marL="285750" marR="0" lvl="0" indent="-2857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rgbClr val="262626"/>
                </a:solidFill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rPr>
              <a:t>Средняя скорость транспортного потока (изменяемая переменная)</a:t>
            </a:r>
            <a:endParaRPr dirty="0">
              <a:solidFill>
                <a:srgbClr val="262626"/>
              </a:solidFill>
              <a:latin typeface="ALS Sector Regular" panose="02000000000000000000" pitchFamily="2" charset="0"/>
              <a:ea typeface="Open Sans"/>
              <a:cs typeface="ALS Sector Regular" panose="02000000000000000000" pitchFamily="2" charset="0"/>
              <a:sym typeface="Open Sans"/>
            </a:endParaRPr>
          </a:p>
        </p:txBody>
      </p:sp>
      <p:pic>
        <p:nvPicPr>
          <p:cNvPr id="22" name="Рисунок 21"/>
          <p:cNvPicPr>
            <a:picLocks noChangeAspect="1"/>
          </p:cNvPicPr>
          <p:nvPr/>
        </p:nvPicPr>
        <p:blipFill rotWithShape="1">
          <a:blip r:embed="rId4"/>
          <a:srcRect l="7443" t="8492" r="1778" b="11840"/>
          <a:stretch/>
        </p:blipFill>
        <p:spPr>
          <a:xfrm>
            <a:off x="834858" y="2116038"/>
            <a:ext cx="5591175" cy="337674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08713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9A68FC8-8839-4BD0-A8B6-0C8B1924A8F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3</a:t>
            </a:fld>
            <a:endParaRPr lang="ru-RU" dirty="0"/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B431A07B-4120-45A8-87F5-FD0B7543B02C}"/>
              </a:ext>
            </a:extLst>
          </p:cNvPr>
          <p:cNvGrpSpPr/>
          <p:nvPr/>
        </p:nvGrpSpPr>
        <p:grpSpPr>
          <a:xfrm>
            <a:off x="3167880" y="469293"/>
            <a:ext cx="6128520" cy="666000"/>
            <a:chOff x="1476753" y="3499669"/>
            <a:chExt cx="4619247" cy="666000"/>
          </a:xfrm>
        </p:grpSpPr>
        <p:sp>
          <p:nvSpPr>
            <p:cNvPr id="9" name="Прямоугольник 8">
              <a:extLst>
                <a:ext uri="{FF2B5EF4-FFF2-40B4-BE49-F238E27FC236}">
                  <a16:creationId xmlns:a16="http://schemas.microsoft.com/office/drawing/2014/main" id="{B408C17F-C4A9-45C8-85FF-C29DBCECDC7D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 smtClean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ALS Sector Bold" pitchFamily="2" charset="0"/>
                  <a:cs typeface="ALS Sector Bold" pitchFamily="2" charset="0"/>
                </a:rPr>
                <a:t>Разведочный анализ данных</a:t>
              </a:r>
              <a:endParaRPr lang="ru-RU" sz="2800" spc="180" dirty="0">
                <a:latin typeface="ALS Sector Bold" pitchFamily="2" charset="0"/>
                <a:cs typeface="ALS Sector Bold" pitchFamily="2" charset="0"/>
              </a:endParaRPr>
            </a:p>
          </p:txBody>
        </p:sp>
        <p:sp>
          <p:nvSpPr>
            <p:cNvPr id="11" name="Прямоугольник 58">
              <a:extLst>
                <a:ext uri="{FF2B5EF4-FFF2-40B4-BE49-F238E27FC236}">
                  <a16:creationId xmlns:a16="http://schemas.microsoft.com/office/drawing/2014/main" id="{8A2D04C4-68FF-4B8C-B3A7-621C55C3D8E2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12" name="Прямоугольник 58">
              <a:extLst>
                <a:ext uri="{FF2B5EF4-FFF2-40B4-BE49-F238E27FC236}">
                  <a16:creationId xmlns:a16="http://schemas.microsoft.com/office/drawing/2014/main" id="{9DDB7652-1549-4D3B-8E35-D14E582606C3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pic>
        <p:nvPicPr>
          <p:cNvPr id="10" name="Рисунок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771" y="1298813"/>
            <a:ext cx="5143819" cy="199568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739" y="3418126"/>
            <a:ext cx="5269483" cy="308446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7615" y="1298813"/>
            <a:ext cx="3509849" cy="202828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2333" y="3418126"/>
            <a:ext cx="5811672" cy="308446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52525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3">
            <a:extLst>
              <a:ext uri="{FF2B5EF4-FFF2-40B4-BE49-F238E27FC236}">
                <a16:creationId xmlns:a16="http://schemas.microsoft.com/office/drawing/2014/main" id="{542A9EF0-C372-49E0-A6DB-C1F10C19AABF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</p:spPr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4</a:t>
            </a:fld>
            <a:endParaRPr lang="ru-RU" dirty="0"/>
          </a:p>
        </p:txBody>
      </p: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68AC1BDB-9797-4A12-B4FC-ED5D4C2B9CD1}"/>
              </a:ext>
            </a:extLst>
          </p:cNvPr>
          <p:cNvGrpSpPr/>
          <p:nvPr/>
        </p:nvGrpSpPr>
        <p:grpSpPr>
          <a:xfrm>
            <a:off x="3167882" y="469293"/>
            <a:ext cx="5193604" cy="666000"/>
            <a:chOff x="1476754" y="3499669"/>
            <a:chExt cx="4619246" cy="666000"/>
          </a:xfrm>
        </p:grpSpPr>
        <p:sp>
          <p:nvSpPr>
            <p:cNvPr id="20" name="Прямоугольник 19">
              <a:extLst>
                <a:ext uri="{FF2B5EF4-FFF2-40B4-BE49-F238E27FC236}">
                  <a16:creationId xmlns:a16="http://schemas.microsoft.com/office/drawing/2014/main" id="{89C13AD3-6AFD-447D-B4AF-345F80DAE2DD}"/>
                </a:ext>
              </a:extLst>
            </p:cNvPr>
            <p:cNvSpPr/>
            <p:nvPr/>
          </p:nvSpPr>
          <p:spPr>
            <a:xfrm>
              <a:off x="1476754" y="3499669"/>
              <a:ext cx="4619246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 smtClean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ALS Sector Bold" pitchFamily="2" charset="0"/>
                  <a:cs typeface="ALS Sector Bold" pitchFamily="2" charset="0"/>
                </a:rPr>
                <a:t>Графики </a:t>
              </a:r>
              <a:r>
                <a:rPr lang="ru-RU" sz="28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ALS Sector Bold" pitchFamily="2" charset="0"/>
                  <a:cs typeface="ALS Sector Bold" pitchFamily="2" charset="0"/>
                </a:rPr>
                <a:t>рассеяния точек</a:t>
              </a:r>
              <a:endParaRPr lang="ru-RU" sz="2800" spc="180" dirty="0">
                <a:latin typeface="ALS Sector Bold" pitchFamily="2" charset="0"/>
                <a:cs typeface="ALS Sector Bold" pitchFamily="2" charset="0"/>
              </a:endParaRPr>
            </a:p>
          </p:txBody>
        </p:sp>
        <p:sp>
          <p:nvSpPr>
            <p:cNvPr id="22" name="Прямоугольник 58">
              <a:extLst>
                <a:ext uri="{FF2B5EF4-FFF2-40B4-BE49-F238E27FC236}">
                  <a16:creationId xmlns:a16="http://schemas.microsoft.com/office/drawing/2014/main" id="{6B9297EB-1310-4C5F-A390-8C10AE4D1F31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23" name="Прямоугольник 58">
              <a:extLst>
                <a:ext uri="{FF2B5EF4-FFF2-40B4-BE49-F238E27FC236}">
                  <a16:creationId xmlns:a16="http://schemas.microsoft.com/office/drawing/2014/main" id="{2A56CCB7-652F-4E87-98F1-EB2990DFF5AA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pic>
        <p:nvPicPr>
          <p:cNvPr id="12" name="Рисунок 11" descr="C:\Users\VoroninVN3\AppData\Local\Microsoft\Windows\INetCache\Content.MSO\1355309D.tmp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4441" y="1285534"/>
            <a:ext cx="6206684" cy="528614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95282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3">
            <a:extLst>
              <a:ext uri="{FF2B5EF4-FFF2-40B4-BE49-F238E27FC236}">
                <a16:creationId xmlns:a16="http://schemas.microsoft.com/office/drawing/2014/main" id="{542A9EF0-C372-49E0-A6DB-C1F10C19AABF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</p:spPr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5</a:t>
            </a:fld>
            <a:endParaRPr lang="ru-RU" dirty="0"/>
          </a:p>
        </p:txBody>
      </p: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68AC1BDB-9797-4A12-B4FC-ED5D4C2B9CD1}"/>
              </a:ext>
            </a:extLst>
          </p:cNvPr>
          <p:cNvGrpSpPr/>
          <p:nvPr/>
        </p:nvGrpSpPr>
        <p:grpSpPr>
          <a:xfrm>
            <a:off x="3167880" y="469293"/>
            <a:ext cx="6890520" cy="666000"/>
            <a:chOff x="1476753" y="3499669"/>
            <a:chExt cx="4619247" cy="666000"/>
          </a:xfrm>
        </p:grpSpPr>
        <p:sp>
          <p:nvSpPr>
            <p:cNvPr id="20" name="Прямоугольник 19">
              <a:extLst>
                <a:ext uri="{FF2B5EF4-FFF2-40B4-BE49-F238E27FC236}">
                  <a16:creationId xmlns:a16="http://schemas.microsoft.com/office/drawing/2014/main" id="{89C13AD3-6AFD-447D-B4AF-345F80DAE2DD}"/>
                </a:ext>
              </a:extLst>
            </p:cNvPr>
            <p:cNvSpPr/>
            <p:nvPr/>
          </p:nvSpPr>
          <p:spPr>
            <a:xfrm>
              <a:off x="1476753" y="3499669"/>
              <a:ext cx="4296030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 smtClean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ALS Sector Bold" pitchFamily="2" charset="0"/>
                  <a:cs typeface="ALS Sector Bold" pitchFamily="2" charset="0"/>
                </a:rPr>
                <a:t>Тепловая карта коэффициентов корреляции</a:t>
              </a:r>
              <a:endParaRPr lang="ru-RU" sz="2800" spc="180" dirty="0">
                <a:latin typeface="ALS Sector Bold" pitchFamily="2" charset="0"/>
                <a:cs typeface="ALS Sector Bold" pitchFamily="2" charset="0"/>
              </a:endParaRPr>
            </a:p>
          </p:txBody>
        </p:sp>
        <p:sp>
          <p:nvSpPr>
            <p:cNvPr id="22" name="Прямоугольник 58">
              <a:extLst>
                <a:ext uri="{FF2B5EF4-FFF2-40B4-BE49-F238E27FC236}">
                  <a16:creationId xmlns:a16="http://schemas.microsoft.com/office/drawing/2014/main" id="{6B9297EB-1310-4C5F-A390-8C10AE4D1F31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23" name="Прямоугольник 58">
              <a:extLst>
                <a:ext uri="{FF2B5EF4-FFF2-40B4-BE49-F238E27FC236}">
                  <a16:creationId xmlns:a16="http://schemas.microsoft.com/office/drawing/2014/main" id="{2A56CCB7-652F-4E87-98F1-EB2990DFF5AA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2"/>
          <a:srcRect t="19610" r="143" b="638"/>
          <a:stretch/>
        </p:blipFill>
        <p:spPr>
          <a:xfrm>
            <a:off x="2721288" y="1323975"/>
            <a:ext cx="7202786" cy="52197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68718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6555008-558A-4705-ADA6-A99A535D9A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6</a:t>
            </a:fld>
            <a:endParaRPr lang="ru-RU" dirty="0"/>
          </a:p>
        </p:txBody>
      </p: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F324A62E-A256-4354-8835-CFA3C09136B2}"/>
              </a:ext>
            </a:extLst>
          </p:cNvPr>
          <p:cNvGrpSpPr/>
          <p:nvPr/>
        </p:nvGrpSpPr>
        <p:grpSpPr>
          <a:xfrm>
            <a:off x="3167879" y="469293"/>
            <a:ext cx="5659597" cy="666000"/>
            <a:chOff x="1476753" y="3499669"/>
            <a:chExt cx="4619247" cy="666000"/>
          </a:xfrm>
        </p:grpSpPr>
        <p:sp>
          <p:nvSpPr>
            <p:cNvPr id="15" name="Прямоугольник 14">
              <a:extLst>
                <a:ext uri="{FF2B5EF4-FFF2-40B4-BE49-F238E27FC236}">
                  <a16:creationId xmlns:a16="http://schemas.microsoft.com/office/drawing/2014/main" id="{E589737A-BA23-46A0-A36B-BE16171D8E61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 smtClean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ALS Sector Bold" pitchFamily="2" charset="0"/>
                  <a:cs typeface="ALS Sector Bold" pitchFamily="2" charset="0"/>
                </a:rPr>
                <a:t>Линейная регрессия</a:t>
              </a:r>
              <a:endParaRPr lang="ru-RU" sz="2800" spc="180" dirty="0">
                <a:latin typeface="ALS Sector Bold" pitchFamily="2" charset="0"/>
                <a:cs typeface="ALS Sector Bold" pitchFamily="2" charset="0"/>
              </a:endParaRPr>
            </a:p>
          </p:txBody>
        </p:sp>
        <p:sp>
          <p:nvSpPr>
            <p:cNvPr id="16" name="Прямоугольник 58">
              <a:extLst>
                <a:ext uri="{FF2B5EF4-FFF2-40B4-BE49-F238E27FC236}">
                  <a16:creationId xmlns:a16="http://schemas.microsoft.com/office/drawing/2014/main" id="{1C3517E3-F6E0-4F52-AEE5-DC80364E562C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17" name="Прямоугольник 58">
              <a:extLst>
                <a:ext uri="{FF2B5EF4-FFF2-40B4-BE49-F238E27FC236}">
                  <a16:creationId xmlns:a16="http://schemas.microsoft.com/office/drawing/2014/main" id="{CEC88DFA-D330-4EAE-893E-A44623A39FD6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7700" y="1221084"/>
            <a:ext cx="8119436" cy="430927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graphicFrame>
        <p:nvGraphicFramePr>
          <p:cNvPr id="13" name="Таблица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4942689"/>
              </p:ext>
            </p:extLst>
          </p:nvPr>
        </p:nvGraphicFramePr>
        <p:xfrm>
          <a:off x="2747255" y="5657278"/>
          <a:ext cx="6760326" cy="914400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4562505">
                  <a:extLst>
                    <a:ext uri="{9D8B030D-6E8A-4147-A177-3AD203B41FA5}">
                      <a16:colId xmlns:a16="http://schemas.microsoft.com/office/drawing/2014/main" val="2293947193"/>
                    </a:ext>
                  </a:extLst>
                </a:gridCol>
                <a:gridCol w="1263800">
                  <a:extLst>
                    <a:ext uri="{9D8B030D-6E8A-4147-A177-3AD203B41FA5}">
                      <a16:colId xmlns:a16="http://schemas.microsoft.com/office/drawing/2014/main" val="3941288313"/>
                    </a:ext>
                  </a:extLst>
                </a:gridCol>
                <a:gridCol w="934021">
                  <a:extLst>
                    <a:ext uri="{9D8B030D-6E8A-4147-A177-3AD203B41FA5}">
                      <a16:colId xmlns:a16="http://schemas.microsoft.com/office/drawing/2014/main" val="1655838001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MAE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R^2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6347038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/>
                      <a:r>
                        <a:rPr lang="ru-RU" b="1" dirty="0" smtClean="0"/>
                        <a:t>Линейная регрессия</a:t>
                      </a:r>
                      <a:endParaRPr lang="ru-RU" b="1" baseline="0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3,19</a:t>
                      </a:r>
                      <a:endParaRPr lang="ru-RU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0,1</a:t>
                      </a:r>
                      <a:r>
                        <a:rPr lang="ru-RU" b="1" dirty="0" smtClean="0"/>
                        <a:t>3</a:t>
                      </a:r>
                      <a:endParaRPr lang="ru-RU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3739872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/>
                      <a:r>
                        <a:rPr lang="ru-RU" b="1" dirty="0" smtClean="0"/>
                        <a:t>Множественная линейная регрессия</a:t>
                      </a:r>
                      <a:endParaRPr lang="ru-RU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1" dirty="0" smtClean="0"/>
                        <a:t>1</a:t>
                      </a:r>
                      <a:r>
                        <a:rPr lang="en-US" b="1" dirty="0" smtClean="0"/>
                        <a:t>,</a:t>
                      </a:r>
                      <a:r>
                        <a:rPr lang="ru-RU" b="1" dirty="0" smtClean="0"/>
                        <a:t>58</a:t>
                      </a:r>
                      <a:endParaRPr lang="ru-RU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r>
                        <a:rPr lang="ru-RU" b="1" dirty="0" smtClean="0"/>
                        <a:t>,71</a:t>
                      </a:r>
                      <a:endParaRPr lang="ru-RU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67924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52381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6555008-558A-4705-ADA6-A99A535D9A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7</a:t>
            </a:fld>
            <a:endParaRPr lang="ru-RU" dirty="0"/>
          </a:p>
        </p:txBody>
      </p: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F324A62E-A256-4354-8835-CFA3C09136B2}"/>
              </a:ext>
            </a:extLst>
          </p:cNvPr>
          <p:cNvGrpSpPr/>
          <p:nvPr/>
        </p:nvGrpSpPr>
        <p:grpSpPr>
          <a:xfrm>
            <a:off x="3167879" y="469293"/>
            <a:ext cx="5659597" cy="666000"/>
            <a:chOff x="1476753" y="3499669"/>
            <a:chExt cx="4619247" cy="666000"/>
          </a:xfrm>
        </p:grpSpPr>
        <p:sp>
          <p:nvSpPr>
            <p:cNvPr id="18" name="Прямоугольник 17">
              <a:extLst>
                <a:ext uri="{FF2B5EF4-FFF2-40B4-BE49-F238E27FC236}">
                  <a16:creationId xmlns:a16="http://schemas.microsoft.com/office/drawing/2014/main" id="{E589737A-BA23-46A0-A36B-BE16171D8E61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 smtClean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ALS Sector Bold" pitchFamily="2" charset="0"/>
                  <a:cs typeface="ALS Sector Bold" pitchFamily="2" charset="0"/>
                </a:rPr>
                <a:t>Метод </a:t>
              </a:r>
              <a:r>
                <a:rPr lang="ru-RU" sz="28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ALS Sector Bold" pitchFamily="2" charset="0"/>
                  <a:cs typeface="ALS Sector Bold" pitchFamily="2" charset="0"/>
                </a:rPr>
                <a:t>опорных векторов</a:t>
              </a:r>
              <a:endParaRPr lang="ru-RU" sz="2800" spc="180" dirty="0">
                <a:latin typeface="ALS Sector Bold" pitchFamily="2" charset="0"/>
                <a:cs typeface="ALS Sector Bold" pitchFamily="2" charset="0"/>
              </a:endParaRPr>
            </a:p>
          </p:txBody>
        </p:sp>
        <p:sp>
          <p:nvSpPr>
            <p:cNvPr id="19" name="Прямоугольник 58">
              <a:extLst>
                <a:ext uri="{FF2B5EF4-FFF2-40B4-BE49-F238E27FC236}">
                  <a16:creationId xmlns:a16="http://schemas.microsoft.com/office/drawing/2014/main" id="{1C3517E3-F6E0-4F52-AEE5-DC80364E562C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20" name="Прямоугольник 58">
              <a:extLst>
                <a:ext uri="{FF2B5EF4-FFF2-40B4-BE49-F238E27FC236}">
                  <a16:creationId xmlns:a16="http://schemas.microsoft.com/office/drawing/2014/main" id="{CEC88DFA-D330-4EAE-893E-A44623A39FD6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pic>
        <p:nvPicPr>
          <p:cNvPr id="9" name="Рисунок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628" y="1511500"/>
            <a:ext cx="8334981" cy="442367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graphicFrame>
        <p:nvGraphicFramePr>
          <p:cNvPr id="21" name="Таблица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3006840"/>
              </p:ext>
            </p:extLst>
          </p:nvPr>
        </p:nvGraphicFramePr>
        <p:xfrm>
          <a:off x="8717146" y="2788648"/>
          <a:ext cx="3372274" cy="1869378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2013321">
                  <a:extLst>
                    <a:ext uri="{9D8B030D-6E8A-4147-A177-3AD203B41FA5}">
                      <a16:colId xmlns:a16="http://schemas.microsoft.com/office/drawing/2014/main" val="2293947193"/>
                    </a:ext>
                  </a:extLst>
                </a:gridCol>
                <a:gridCol w="761077">
                  <a:extLst>
                    <a:ext uri="{9D8B030D-6E8A-4147-A177-3AD203B41FA5}">
                      <a16:colId xmlns:a16="http://schemas.microsoft.com/office/drawing/2014/main" val="3941288313"/>
                    </a:ext>
                  </a:extLst>
                </a:gridCol>
                <a:gridCol w="597876">
                  <a:extLst>
                    <a:ext uri="{9D8B030D-6E8A-4147-A177-3AD203B41FA5}">
                      <a16:colId xmlns:a16="http://schemas.microsoft.com/office/drawing/2014/main" val="1655838001"/>
                    </a:ext>
                  </a:extLst>
                </a:gridCol>
              </a:tblGrid>
              <a:tr h="490292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Метод опорных векторов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MAE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R^2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63470381"/>
                  </a:ext>
                </a:extLst>
              </a:tr>
              <a:tr h="416529">
                <a:tc>
                  <a:txBody>
                    <a:bodyPr/>
                    <a:lstStyle/>
                    <a:p>
                      <a:pPr algn="ctr"/>
                      <a:r>
                        <a:rPr lang="ru-RU" b="1" dirty="0" smtClean="0"/>
                        <a:t>Линейное ядро</a:t>
                      </a:r>
                      <a:endParaRPr lang="ru-RU" b="1" baseline="0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3,19</a:t>
                      </a:r>
                      <a:endParaRPr lang="ru-RU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0,12</a:t>
                      </a:r>
                      <a:endParaRPr lang="ru-RU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37398721"/>
                  </a:ext>
                </a:extLst>
              </a:tr>
              <a:tr h="490292">
                <a:tc>
                  <a:txBody>
                    <a:bodyPr/>
                    <a:lstStyle/>
                    <a:p>
                      <a:pPr algn="ctr"/>
                      <a:r>
                        <a:rPr lang="ru-RU" b="1" dirty="0" smtClean="0"/>
                        <a:t>Полиномиальное</a:t>
                      </a:r>
                      <a:r>
                        <a:rPr lang="ru-RU" b="1" baseline="0" dirty="0" smtClean="0"/>
                        <a:t> ядро</a:t>
                      </a:r>
                      <a:endParaRPr lang="ru-RU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3,4</a:t>
                      </a:r>
                      <a:endParaRPr lang="ru-RU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ru-RU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6792498"/>
                  </a:ext>
                </a:extLst>
              </a:tr>
              <a:tr h="41652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b="1" dirty="0" smtClean="0"/>
                        <a:t>Ядро </a:t>
                      </a:r>
                      <a:r>
                        <a:rPr lang="en-US" b="1" dirty="0" smtClean="0"/>
                        <a:t>RBF</a:t>
                      </a:r>
                      <a:endParaRPr lang="ru-RU" b="1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1,28</a:t>
                      </a:r>
                      <a:endParaRPr lang="ru-RU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0,74</a:t>
                      </a:r>
                      <a:endParaRPr lang="ru-RU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73145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23053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6555008-558A-4705-ADA6-A99A535D9A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8</a:t>
            </a:fld>
            <a:endParaRPr lang="ru-RU" dirty="0"/>
          </a:p>
        </p:txBody>
      </p: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F324A62E-A256-4354-8835-CFA3C09136B2}"/>
              </a:ext>
            </a:extLst>
          </p:cNvPr>
          <p:cNvGrpSpPr/>
          <p:nvPr/>
        </p:nvGrpSpPr>
        <p:grpSpPr>
          <a:xfrm>
            <a:off x="3167879" y="469293"/>
            <a:ext cx="6670713" cy="666000"/>
            <a:chOff x="1476753" y="3499669"/>
            <a:chExt cx="4619247" cy="666000"/>
          </a:xfrm>
        </p:grpSpPr>
        <p:sp>
          <p:nvSpPr>
            <p:cNvPr id="13" name="Прямоугольник 12">
              <a:extLst>
                <a:ext uri="{FF2B5EF4-FFF2-40B4-BE49-F238E27FC236}">
                  <a16:creationId xmlns:a16="http://schemas.microsoft.com/office/drawing/2014/main" id="{E589737A-BA23-46A0-A36B-BE16171D8E61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ALS Sector Bold" pitchFamily="2" charset="0"/>
                  <a:cs typeface="ALS Sector Bold" pitchFamily="2" charset="0"/>
                </a:rPr>
                <a:t>Регрессия </a:t>
              </a:r>
              <a:r>
                <a:rPr lang="en-US" sz="28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ALS Sector Bold" pitchFamily="2" charset="0"/>
                  <a:cs typeface="ALS Sector Bold" pitchFamily="2" charset="0"/>
                </a:rPr>
                <a:t>k-</a:t>
              </a:r>
              <a:r>
                <a:rPr lang="ru-RU" sz="28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ALS Sector Bold" pitchFamily="2" charset="0"/>
                  <a:cs typeface="ALS Sector Bold" pitchFamily="2" charset="0"/>
                </a:rPr>
                <a:t>ближайших соседей</a:t>
              </a:r>
              <a:endParaRPr lang="ru-RU" sz="2800" spc="180" dirty="0">
                <a:latin typeface="ALS Sector Bold" pitchFamily="2" charset="0"/>
                <a:cs typeface="ALS Sector Bold" pitchFamily="2" charset="0"/>
              </a:endParaRPr>
            </a:p>
          </p:txBody>
        </p:sp>
        <p:sp>
          <p:nvSpPr>
            <p:cNvPr id="18" name="Прямоугольник 58">
              <a:extLst>
                <a:ext uri="{FF2B5EF4-FFF2-40B4-BE49-F238E27FC236}">
                  <a16:creationId xmlns:a16="http://schemas.microsoft.com/office/drawing/2014/main" id="{1C3517E3-F6E0-4F52-AEE5-DC80364E562C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19" name="Прямоугольник 58">
              <a:extLst>
                <a:ext uri="{FF2B5EF4-FFF2-40B4-BE49-F238E27FC236}">
                  <a16:creationId xmlns:a16="http://schemas.microsoft.com/office/drawing/2014/main" id="{CEC88DFA-D330-4EAE-893E-A44623A39FD6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7546" y="1275257"/>
            <a:ext cx="8318218" cy="441477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graphicFrame>
        <p:nvGraphicFramePr>
          <p:cNvPr id="20" name="Таблица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3168742"/>
              </p:ext>
            </p:extLst>
          </p:nvPr>
        </p:nvGraphicFramePr>
        <p:xfrm>
          <a:off x="2047546" y="5830696"/>
          <a:ext cx="8318217" cy="609600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5059349">
                  <a:extLst>
                    <a:ext uri="{9D8B030D-6E8A-4147-A177-3AD203B41FA5}">
                      <a16:colId xmlns:a16="http://schemas.microsoft.com/office/drawing/2014/main" val="2293947193"/>
                    </a:ext>
                  </a:extLst>
                </a:gridCol>
                <a:gridCol w="1747407">
                  <a:extLst>
                    <a:ext uri="{9D8B030D-6E8A-4147-A177-3AD203B41FA5}">
                      <a16:colId xmlns:a16="http://schemas.microsoft.com/office/drawing/2014/main" val="3941288313"/>
                    </a:ext>
                  </a:extLst>
                </a:gridCol>
                <a:gridCol w="1511461">
                  <a:extLst>
                    <a:ext uri="{9D8B030D-6E8A-4147-A177-3AD203B41FA5}">
                      <a16:colId xmlns:a16="http://schemas.microsoft.com/office/drawing/2014/main" val="1655838001"/>
                    </a:ext>
                  </a:extLst>
                </a:gridCol>
              </a:tblGrid>
              <a:tr h="302027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Регрессия </a:t>
                      </a:r>
                      <a:r>
                        <a:rPr lang="en-US" dirty="0" smtClean="0"/>
                        <a:t>k-</a:t>
                      </a:r>
                      <a:r>
                        <a:rPr lang="ru-RU" dirty="0" smtClean="0"/>
                        <a:t>ближайших соседей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MAE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R^2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63470381"/>
                  </a:ext>
                </a:extLst>
              </a:tr>
              <a:tr h="302027">
                <a:tc>
                  <a:txBody>
                    <a:bodyPr/>
                    <a:lstStyle/>
                    <a:p>
                      <a:pPr algn="ctr"/>
                      <a:r>
                        <a:rPr lang="ru-RU" b="1" baseline="0" dirty="0" smtClean="0"/>
                        <a:t>Модель регрессии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1,</a:t>
                      </a:r>
                      <a:r>
                        <a:rPr lang="ru-RU" b="1" dirty="0" smtClean="0"/>
                        <a:t>28</a:t>
                      </a:r>
                      <a:endParaRPr lang="ru-RU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0,7</a:t>
                      </a:r>
                      <a:r>
                        <a:rPr lang="ru-RU" b="1" dirty="0" smtClean="0"/>
                        <a:t>4</a:t>
                      </a:r>
                      <a:endParaRPr lang="ru-RU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373987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92393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think-cell data - do not delete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9349237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4" name="Слайд think-cell" r:id="rId4" imgW="306" imgH="306" progId="TCLayout.ActiveDocument.1">
                  <p:embed/>
                </p:oleObj>
              </mc:Choice>
              <mc:Fallback>
                <p:oleObj name="Слайд think-cell" r:id="rId4" imgW="306" imgH="30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Прямоугольник 19"/>
          <p:cNvSpPr/>
          <p:nvPr/>
        </p:nvSpPr>
        <p:spPr>
          <a:xfrm>
            <a:off x="9962345" y="1405107"/>
            <a:ext cx="2127348" cy="2105308"/>
          </a:xfrm>
          <a:prstGeom prst="rect">
            <a:avLst/>
          </a:prstGeom>
          <a:solidFill>
            <a:srgbClr val="AD15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Прямоугольник 20"/>
          <p:cNvSpPr/>
          <p:nvPr/>
        </p:nvSpPr>
        <p:spPr>
          <a:xfrm>
            <a:off x="9946076" y="3606662"/>
            <a:ext cx="2127348" cy="2105308"/>
          </a:xfrm>
          <a:prstGeom prst="rect">
            <a:avLst/>
          </a:prstGeom>
          <a:solidFill>
            <a:srgbClr val="00FA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Прямоугольник 18"/>
          <p:cNvSpPr/>
          <p:nvPr/>
        </p:nvSpPr>
        <p:spPr>
          <a:xfrm>
            <a:off x="144200" y="3630918"/>
            <a:ext cx="2127348" cy="2105308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 8"/>
          <p:cNvSpPr/>
          <p:nvPr/>
        </p:nvSpPr>
        <p:spPr>
          <a:xfrm>
            <a:off x="144200" y="1429364"/>
            <a:ext cx="2127348" cy="2105308"/>
          </a:xfrm>
          <a:prstGeom prst="rect">
            <a:avLst/>
          </a:prstGeom>
          <a:solidFill>
            <a:srgbClr val="FFD9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6555008-558A-4705-ADA6-A99A535D9A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9</a:t>
            </a:fld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369468"/>
            <a:ext cx="2332345" cy="2320625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231" y="3594568"/>
            <a:ext cx="2259400" cy="2248485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40965" y="1369468"/>
            <a:ext cx="2283060" cy="2272110"/>
          </a:xfrm>
          <a:prstGeom prst="rect">
            <a:avLst/>
          </a:prstGeom>
        </p:spPr>
      </p:pic>
      <p:pic>
        <p:nvPicPr>
          <p:cNvPr id="23" name="Рисунок 2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30917" y="3606661"/>
            <a:ext cx="2258776" cy="2248485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F324A62E-A256-4354-8835-CFA3C09136B2}"/>
              </a:ext>
            </a:extLst>
          </p:cNvPr>
          <p:cNvGrpSpPr/>
          <p:nvPr/>
        </p:nvGrpSpPr>
        <p:grpSpPr>
          <a:xfrm>
            <a:off x="3167879" y="469293"/>
            <a:ext cx="5659597" cy="666000"/>
            <a:chOff x="1476753" y="3499669"/>
            <a:chExt cx="4619247" cy="666000"/>
          </a:xfrm>
        </p:grpSpPr>
        <p:sp>
          <p:nvSpPr>
            <p:cNvPr id="24" name="Прямоугольник 23">
              <a:extLst>
                <a:ext uri="{FF2B5EF4-FFF2-40B4-BE49-F238E27FC236}">
                  <a16:creationId xmlns:a16="http://schemas.microsoft.com/office/drawing/2014/main" id="{E589737A-BA23-46A0-A36B-BE16171D8E61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 smtClean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ALS Sector Bold" pitchFamily="2" charset="0"/>
                  <a:cs typeface="ALS Sector Bold" pitchFamily="2" charset="0"/>
                </a:rPr>
                <a:t>Дерево решений</a:t>
              </a:r>
              <a:endParaRPr lang="ru-RU" sz="2800" spc="180" dirty="0">
                <a:latin typeface="ALS Sector Bold" pitchFamily="2" charset="0"/>
                <a:cs typeface="ALS Sector Bold" pitchFamily="2" charset="0"/>
              </a:endParaRPr>
            </a:p>
          </p:txBody>
        </p:sp>
        <p:sp>
          <p:nvSpPr>
            <p:cNvPr id="25" name="Прямоугольник 58">
              <a:extLst>
                <a:ext uri="{FF2B5EF4-FFF2-40B4-BE49-F238E27FC236}">
                  <a16:creationId xmlns:a16="http://schemas.microsoft.com/office/drawing/2014/main" id="{1C3517E3-F6E0-4F52-AEE5-DC80364E562C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26" name="Прямоугольник 58">
              <a:extLst>
                <a:ext uri="{FF2B5EF4-FFF2-40B4-BE49-F238E27FC236}">
                  <a16:creationId xmlns:a16="http://schemas.microsoft.com/office/drawing/2014/main" id="{CEC88DFA-D330-4EAE-893E-A44623A39FD6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pic>
        <p:nvPicPr>
          <p:cNvPr id="27" name="Рисунок 2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31268" y="1135293"/>
            <a:ext cx="7490679" cy="397557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graphicFrame>
        <p:nvGraphicFramePr>
          <p:cNvPr id="28" name="Таблица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5991918"/>
              </p:ext>
            </p:extLst>
          </p:nvPr>
        </p:nvGraphicFramePr>
        <p:xfrm>
          <a:off x="2664068" y="5185306"/>
          <a:ext cx="6726117" cy="1524000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4539418">
                  <a:extLst>
                    <a:ext uri="{9D8B030D-6E8A-4147-A177-3AD203B41FA5}">
                      <a16:colId xmlns:a16="http://schemas.microsoft.com/office/drawing/2014/main" val="2293947193"/>
                    </a:ext>
                  </a:extLst>
                </a:gridCol>
                <a:gridCol w="1257404">
                  <a:extLst>
                    <a:ext uri="{9D8B030D-6E8A-4147-A177-3AD203B41FA5}">
                      <a16:colId xmlns:a16="http://schemas.microsoft.com/office/drawing/2014/main" val="3941288313"/>
                    </a:ext>
                  </a:extLst>
                </a:gridCol>
                <a:gridCol w="929295">
                  <a:extLst>
                    <a:ext uri="{9D8B030D-6E8A-4147-A177-3AD203B41FA5}">
                      <a16:colId xmlns:a16="http://schemas.microsoft.com/office/drawing/2014/main" val="1655838001"/>
                    </a:ext>
                  </a:extLst>
                </a:gridCol>
              </a:tblGrid>
              <a:tr h="28605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Дерево решений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MAE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R^2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63470381"/>
                  </a:ext>
                </a:extLst>
              </a:tr>
              <a:tr h="286050">
                <a:tc>
                  <a:txBody>
                    <a:bodyPr/>
                    <a:lstStyle/>
                    <a:p>
                      <a:pPr algn="ctr"/>
                      <a:r>
                        <a:rPr lang="ru-RU" b="1" baseline="0" dirty="0" smtClean="0"/>
                        <a:t>Глубина дерева 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1,</a:t>
                      </a:r>
                      <a:r>
                        <a:rPr lang="ru-RU" b="1" dirty="0" smtClean="0"/>
                        <a:t>68</a:t>
                      </a:r>
                      <a:endParaRPr lang="ru-RU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0,</a:t>
                      </a:r>
                      <a:r>
                        <a:rPr lang="ru-RU" b="1" dirty="0" smtClean="0"/>
                        <a:t>62</a:t>
                      </a:r>
                      <a:endParaRPr lang="ru-RU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37398721"/>
                  </a:ext>
                </a:extLst>
              </a:tr>
              <a:tr h="286050">
                <a:tc>
                  <a:txBody>
                    <a:bodyPr/>
                    <a:lstStyle/>
                    <a:p>
                      <a:pPr algn="ctr"/>
                      <a:r>
                        <a:rPr lang="ru-RU" b="1" baseline="0" dirty="0" smtClean="0"/>
                        <a:t>Глубина дерева 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1,</a:t>
                      </a:r>
                      <a:r>
                        <a:rPr lang="ru-RU" b="1" dirty="0" smtClean="0"/>
                        <a:t>59</a:t>
                      </a:r>
                      <a:endParaRPr lang="ru-RU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0,</a:t>
                      </a:r>
                      <a:r>
                        <a:rPr lang="ru-RU" b="1" dirty="0" smtClean="0"/>
                        <a:t>69</a:t>
                      </a:r>
                      <a:endParaRPr lang="ru-RU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6792498"/>
                  </a:ext>
                </a:extLst>
              </a:tr>
              <a:tr h="286050">
                <a:tc>
                  <a:txBody>
                    <a:bodyPr/>
                    <a:lstStyle/>
                    <a:p>
                      <a:pPr algn="ctr"/>
                      <a:r>
                        <a:rPr lang="ru-RU" b="1" baseline="0" dirty="0" smtClean="0"/>
                        <a:t>Глубина дерева 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1,</a:t>
                      </a:r>
                      <a:r>
                        <a:rPr lang="ru-RU" b="1" dirty="0" smtClean="0"/>
                        <a:t>42</a:t>
                      </a:r>
                      <a:endParaRPr lang="ru-RU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0,7</a:t>
                      </a:r>
                      <a:r>
                        <a:rPr lang="ru-RU" b="1" dirty="0" smtClean="0"/>
                        <a:t>6</a:t>
                      </a:r>
                      <a:endParaRPr lang="ru-RU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7314554"/>
                  </a:ext>
                </a:extLst>
              </a:tr>
              <a:tr h="28605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b="1" baseline="0" dirty="0" smtClean="0"/>
                        <a:t>Глубина дерева 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1" dirty="0" smtClean="0"/>
                        <a:t>1,32</a:t>
                      </a:r>
                      <a:endParaRPr lang="ru-RU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1" dirty="0" smtClean="0"/>
                        <a:t>0,78</a:t>
                      </a:r>
                      <a:endParaRPr lang="ru-RU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3944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98578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If,kjyVUNE_28012021">
  <a:themeElements>
    <a:clrScheme name="МГТУ10128">
      <a:dk1>
        <a:srgbClr val="000000"/>
      </a:dk1>
      <a:lt1>
        <a:srgbClr val="FFFFFF"/>
      </a:lt1>
      <a:dk2>
        <a:srgbClr val="062646"/>
      </a:dk2>
      <a:lt2>
        <a:srgbClr val="E3F0FD"/>
      </a:lt2>
      <a:accent1>
        <a:srgbClr val="0E5DAB"/>
      </a:accent1>
      <a:accent2>
        <a:srgbClr val="7BC6DF"/>
      </a:accent2>
      <a:accent3>
        <a:srgbClr val="F99D27"/>
      </a:accent3>
      <a:accent4>
        <a:srgbClr val="BDD7EE"/>
      </a:accent4>
      <a:accent5>
        <a:srgbClr val="FFC000"/>
      </a:accent5>
      <a:accent6>
        <a:srgbClr val="A5A5A5"/>
      </a:accent6>
      <a:hlink>
        <a:srgbClr val="1F75E2"/>
      </a:hlink>
      <a:folHlink>
        <a:srgbClr val="FA34DE"/>
      </a:folHlink>
    </a:clrScheme>
    <a:fontScheme name="Основная">
      <a:majorFont>
        <a:latin typeface="ALS Sector Bold"/>
        <a:ea typeface=""/>
        <a:cs typeface=""/>
      </a:majorFont>
      <a:minorFont>
        <a:latin typeface="ALS Sector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sz="2300" dirty="0">
            <a:latin typeface="+mn-lt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1317</TotalTime>
  <Words>553</Words>
  <Application>Microsoft Office PowerPoint</Application>
  <PresentationFormat>Широкоэкранный</PresentationFormat>
  <Paragraphs>160</Paragraphs>
  <Slides>15</Slides>
  <Notes>2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24" baseType="lpstr">
      <vt:lpstr>ALS Sector Regular</vt:lpstr>
      <vt:lpstr>Noto Sans Symbols</vt:lpstr>
      <vt:lpstr>Cambria Math</vt:lpstr>
      <vt:lpstr>Arial</vt:lpstr>
      <vt:lpstr>ALS Sector Bold</vt:lpstr>
      <vt:lpstr>Roboto Black</vt:lpstr>
      <vt:lpstr>Open Sans</vt:lpstr>
      <vt:lpstr>If,kjyVUNE_28012021</vt:lpstr>
      <vt:lpstr>Слайд think-cell</vt:lpstr>
      <vt:lpstr>Модель прогнозирования скорости транспортного потока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Фомина Ольга</dc:creator>
  <cp:lastModifiedBy>Воронин Вадим Николаевич</cp:lastModifiedBy>
  <cp:revision>130</cp:revision>
  <dcterms:created xsi:type="dcterms:W3CDTF">2021-02-24T09:03:25Z</dcterms:created>
  <dcterms:modified xsi:type="dcterms:W3CDTF">2024-08-28T10:45:37Z</dcterms:modified>
</cp:coreProperties>
</file>